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8"/>
  </p:notesMasterIdLst>
  <p:handoutMasterIdLst>
    <p:handoutMasterId r:id="rId49"/>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310" autoAdjust="0"/>
    <p:restoredTop sz="59271" autoAdjust="0"/>
  </p:normalViewPr>
  <p:slideViewPr>
    <p:cSldViewPr snapToGrid="0">
      <p:cViewPr varScale="1">
        <p:scale>
          <a:sx n="25" d="100"/>
          <a:sy n="25" d="100"/>
        </p:scale>
        <p:origin x="1008" y="3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commentAuthors" Target="commentAuthor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notesMaster" Target="notesMasters/notesMaster1.xml"/><Relationship Id="rId8" Type="http://schemas.openxmlformats.org/officeDocument/2006/relationships/slide" Target="slides/slide3.xml"/><Relationship Id="rId51"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2015-10-27</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2.png>
</file>

<file path=ppt/media/image15.png>
</file>

<file path=ppt/media/image16.png>
</file>

<file path=ppt/media/image17.png>
</file>

<file path=ppt/media/image18.png>
</file>

<file path=ppt/media/image19.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2015-10-27</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setup recipe now installs everything we currently need on our workstation. </a:t>
            </a:r>
          </a:p>
          <a:p>
            <a:endParaRPr lang="en-US" baseline="0" dirty="0" smtClean="0"/>
          </a:p>
          <a:p>
            <a:r>
              <a:rPr lang="en-US" baseline="0" dirty="0" smtClean="0"/>
              <a:t>But before throw this recipe file into a directory with our other scripts we should look at a concept in Chef called a cookbook.</a:t>
            </a:r>
          </a:p>
          <a:p>
            <a:endParaRPr lang="en-US" baseline="0" dirty="0" smtClean="0"/>
          </a:p>
          <a:p>
            <a:r>
              <a:rPr lang="en-US" baseline="0" dirty="0" smtClean="0"/>
              <a:t>What is a cookbook? How do we create one? Let's ask 'chef'.</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context, 'chef' is a command,</a:t>
            </a:r>
            <a:r>
              <a:rPr lang="en-US" baseline="0" dirty="0" smtClean="0"/>
              <a:t> not the company.</a:t>
            </a:r>
          </a:p>
          <a:p>
            <a:endParaRPr lang="en-US" baseline="0" dirty="0" smtClean="0"/>
          </a:p>
          <a:p>
            <a:r>
              <a:rPr lang="en-US" baseline="0" dirty="0" smtClean="0"/>
              <a:t>What's the best way to learn Chef? Use Chef. We want you to literally run '</a:t>
            </a:r>
            <a:r>
              <a:rPr lang="en-US" b="0" baseline="0" dirty="0" smtClean="0"/>
              <a:t>chef'</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p>
          <a:p>
            <a:endParaRPr lang="en-US" dirty="0" smtClean="0"/>
          </a:p>
          <a:p>
            <a:r>
              <a:rPr lang="en-US" dirty="0" smtClean="0"/>
              <a:t>Alright.</a:t>
            </a:r>
            <a:r>
              <a:rPr lang="en-US" baseline="0" dirty="0" smtClean="0"/>
              <a:t> So 'chef' can generate a cookbook. But what is the purpose of a cookbook? That sounds like we should read the documentation.</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cookbook is a structure that contains recipes. It also contains a number of other things--but right now we are most interested in a finding a home for our recipes, giving them a version, and providing a README to help describe them.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examine the '</a:t>
            </a:r>
            <a:r>
              <a:rPr lang="en-US" b="0" dirty="0" smtClean="0">
                <a:latin typeface="Courier New" panose="02070309020205020404"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ask the 'chef generate cookbook' command for help to see how it is used.</a:t>
            </a:r>
          </a:p>
          <a:p>
            <a:endParaRPr lang="en-US" dirty="0" smtClean="0"/>
          </a:p>
          <a:p>
            <a:r>
              <a:rPr lang="en-US" dirty="0" smtClean="0"/>
              <a:t>To generate a cookbook, all we have to do is provide it with a name.</a:t>
            </a:r>
          </a:p>
          <a:p>
            <a:endParaRPr lang="en-US" dirty="0" smtClean="0"/>
          </a:p>
          <a:p>
            <a:r>
              <a:rPr lang="en-US" baseline="0" dirty="0" smtClean="0"/>
              <a:t>T</a:t>
            </a:r>
            <a:r>
              <a:rPr lang="en-US" dirty="0" smtClean="0"/>
              <a:t>here are two hard things in Computer Science and one of those is giving something a </a:t>
            </a:r>
            <a:r>
              <a:rPr lang="en-US" smtClean="0"/>
              <a:t>name.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551181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you covered. Call the cookbook </a:t>
            </a:r>
            <a:r>
              <a:rPr lang="en-US" i="1" dirty="0" smtClean="0"/>
              <a:t>workstation</a:t>
            </a:r>
            <a:r>
              <a:rPr lang="en-US" dirty="0" smtClean="0"/>
              <a:t>. That's a generic enough name.</a:t>
            </a:r>
          </a:p>
          <a:p>
            <a:endParaRPr lang="en-US" dirty="0" smtClean="0"/>
          </a:p>
          <a:p>
            <a:r>
              <a:rPr lang="en-US" dirty="0" smtClean="0"/>
              <a:t>We want you to use </a:t>
            </a:r>
            <a:r>
              <a:rPr lang="en-US" b="0" dirty="0" smtClean="0"/>
              <a:t>'</a:t>
            </a:r>
            <a:r>
              <a:rPr lang="en-US" b="0" dirty="0" smtClean="0">
                <a:latin typeface="Courier New" panose="02070309020205020404" pitchFamily="49" charset="0"/>
              </a:rPr>
              <a:t>chef generate' </a:t>
            </a:r>
            <a:r>
              <a:rPr lang="en-US" dirty="0" smtClean="0"/>
              <a:t>to generate a cookbook named </a:t>
            </a:r>
            <a:r>
              <a:rPr lang="en-US" i="1" dirty="0" smtClean="0"/>
              <a:t>workstation</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Courier New" panose="02070309020205020404" pitchFamily="49" charset="0"/>
              </a:rPr>
              <a:t>tree'</a:t>
            </a:r>
            <a:r>
              <a:rPr lang="en-US" dirty="0" smtClean="0"/>
              <a:t> command. If we provide '</a:t>
            </a:r>
            <a:r>
              <a:rPr lang="en-US" b="1" dirty="0" smtClean="0">
                <a:latin typeface="Courier New" panose="02070309020205020404"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Courier New" panose="02070309020205020404"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a:t>
            </a:r>
            <a:r>
              <a:rPr lang="en-US" sz="1200" kern="1200" dirty="0" smtClean="0">
                <a:solidFill>
                  <a:schemeClr val="tx1"/>
                </a:solidFill>
                <a:effectLst/>
                <a:latin typeface="Arial" panose="020B0604020202020204" pitchFamily="34" charset="0"/>
                <a:ea typeface="+mn-ea"/>
                <a:cs typeface="Arial" panose="020B0604020202020204" pitchFamily="34" charset="0"/>
              </a:rPr>
              <a:t>modify a recipe, use version control,</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generate a Chef cookbook </a:t>
            </a:r>
            <a:r>
              <a:rPr lang="en-US" sz="1200" kern="1200" smtClean="0">
                <a:solidFill>
                  <a:schemeClr val="tx1"/>
                </a:solidFill>
                <a:effectLst/>
                <a:latin typeface="Arial" panose="020B0604020202020204" pitchFamily="34" charset="0"/>
                <a:ea typeface="+mn-ea"/>
                <a:cs typeface="Arial" panose="020B0604020202020204" pitchFamily="34" charset="0"/>
              </a:rPr>
              <a:t>and define </a:t>
            </a:r>
            <a:r>
              <a:rPr lang="en-US" sz="1200" kern="1200" dirty="0" smtClean="0">
                <a:solidFill>
                  <a:schemeClr val="tx1"/>
                </a:solidFill>
                <a:effectLst/>
                <a:latin typeface="Arial" panose="020B0604020202020204" pitchFamily="34" charset="0"/>
                <a:ea typeface="+mn-ea"/>
                <a:cs typeface="Arial" panose="020B0604020202020204" pitchFamily="34" charset="0"/>
              </a:rPr>
              <a:t>a</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Chef recipe that sets up a web server.</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view</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a:t>
            </a:r>
            <a:r>
              <a:rPr lang="en-US" dirty="0" err="1" smtClean="0"/>
              <a:t>setup.rb</a:t>
            </a:r>
            <a:r>
              <a:rPr lang="en-US" dirty="0" smtClean="0"/>
              <a:t> recipe to the workstation cookbook and place it alongside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our cookbook with its README and version number, it's time to start</a:t>
            </a:r>
            <a:r>
              <a:rPr lang="en-US" baseline="0" dirty="0" smtClean="0"/>
              <a:t> tracking our changes with git.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git, you need to execute the command 'git </a:t>
            </a:r>
            <a:r>
              <a:rPr lang="en-US" dirty="0" err="1" smtClean="0"/>
              <a:t>init</a:t>
            </a:r>
            <a:r>
              <a:rPr lang="en-US" dirty="0" smtClean="0"/>
              <a:t>' in the parent directory of the cookbook that you want to start tracking.</a:t>
            </a:r>
          </a:p>
          <a:p>
            <a:endParaRPr lang="en-US" dirty="0" smtClean="0"/>
          </a:p>
          <a:p>
            <a:r>
              <a:rPr lang="en-US" dirty="0" smtClean="0"/>
              <a:t>Instructor</a:t>
            </a:r>
            <a:r>
              <a:rPr lang="en-US" baseline="0" dirty="0" smtClean="0"/>
              <a:t> Note: You will notice that git will say that the repository has been '</a:t>
            </a:r>
            <a:r>
              <a:rPr lang="en-US" dirty="0" smtClean="0"/>
              <a:t>Reinitialized'.</a:t>
            </a:r>
            <a:r>
              <a:rPr lang="en-US" baseline="0" dirty="0" smtClean="0"/>
              <a:t> This is because the chef cookbook generator detected that we have git installed and automatically initialized the cookbook as a git repository.</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0" baseline="0" dirty="0" smtClean="0"/>
              <a:t>'</a:t>
            </a:r>
            <a:r>
              <a:rPr lang="en-US" b="0" dirty="0" err="1" smtClean="0">
                <a:latin typeface="Courier New" panose="02070309020205020404" pitchFamily="49" charset="0"/>
              </a:rPr>
              <a:t>git</a:t>
            </a:r>
            <a:r>
              <a:rPr lang="en-US" b="0" dirty="0" smtClean="0">
                <a:latin typeface="Courier New" panose="02070309020205020404" pitchFamily="49" charset="0"/>
              </a:rPr>
              <a:t> add .'</a:t>
            </a:r>
            <a:r>
              <a:rPr lang="en-US" b="0" baseline="0" dirty="0" smtClean="0">
                <a:latin typeface="Courier New" panose="02070309020205020404"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a:t>
            </a:r>
            <a:r>
              <a:rPr lang="en-US" baseline="0" dirty="0" smtClean="0"/>
              <a:t> W</a:t>
            </a:r>
            <a:r>
              <a:rPr lang="en-US" dirty="0" smtClean="0"/>
              <a:t>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more</a:t>
            </a:r>
            <a:r>
              <a:rPr lang="en-US" baseline="0" dirty="0" smtClean="0"/>
              <a:t> things in or remove things we accidently threw in there.</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excepts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git with </a:t>
            </a:r>
            <a:r>
              <a:rPr lang="en-US" b="1" dirty="0" smtClean="0"/>
              <a:t>git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git</a:t>
            </a:r>
            <a:r>
              <a:rPr lang="en-US" baseline="0" dirty="0" smtClean="0"/>
              <a:t> tracks all our commits, all those closed up boxes, locally on the current system. If we wanted to share those commits with other individuals we would need to push those changes to a central repository where we could collaborate with other members of the team.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are done adding our workstation cookbook to version control lets return to 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Here is your</a:t>
            </a:r>
            <a:r>
              <a:rPr lang="en-US" baseline="0" dirty="0" smtClean="0"/>
              <a:t> latest challenge. Deploying a Web Server with Chef.</a:t>
            </a:r>
            <a:endParaRPr lang="en-US" dirty="0" smtClean="0"/>
          </a:p>
          <a:p>
            <a:endParaRPr lang="en-US" dirty="0" smtClean="0"/>
          </a:p>
          <a:p>
            <a:r>
              <a:rPr lang="en-US" dirty="0" smtClean="0"/>
              <a:t>Thinking about all that we have accomplished so far that</a:t>
            </a:r>
            <a:r>
              <a:rPr lang="en-US" baseline="0" dirty="0" smtClean="0"/>
              <a:t> hopefully seems possible. </a:t>
            </a:r>
          </a:p>
          <a:p>
            <a:endParaRPr lang="en-US" dirty="0" smtClean="0"/>
          </a:p>
          <a:p>
            <a:r>
              <a:rPr lang="en-US" dirty="0" smtClean="0"/>
              <a:t>We</a:t>
            </a:r>
            <a:r>
              <a:rPr lang="en-US" baseline="0" dirty="0" smtClean="0"/>
              <a:t> need a cookbook named apache that has a server recipe. Within that server recipe we need to install the appropriate package. Write out an example HTML file, and then start and enable the service.</a:t>
            </a:r>
          </a:p>
          <a:p>
            <a:endParaRPr lang="en-US" baseline="0" dirty="0" smtClean="0"/>
          </a:p>
          <a:p>
            <a:r>
              <a:rPr lang="en-US" baseline="0" dirty="0" smtClean="0"/>
              <a:t>Then we should apply that recipe and make sure the site is up and running by running a command to visit that site.</a:t>
            </a:r>
          </a:p>
          <a:p>
            <a:endParaRPr lang="en-US" dirty="0" smtClean="0"/>
          </a:p>
          <a:p>
            <a:r>
              <a:rPr lang="en-US" dirty="0" smtClean="0"/>
              <a:t>So show me it can be done!</a:t>
            </a:r>
          </a:p>
          <a:p>
            <a:endParaRPr lang="en-US" dirty="0" smtClean="0"/>
          </a:p>
          <a:p>
            <a:r>
              <a:rPr lang="en-US" dirty="0" smtClean="0"/>
              <a:t>Instructor Note: Allow</a:t>
            </a:r>
            <a:r>
              <a:rPr lang="en-US" baseline="0" dirty="0" smtClean="0"/>
              <a:t> 15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0" dirty="0" smtClean="0"/>
              <a:t>'chef generate cookbook apache'. </a:t>
            </a:r>
            <a:r>
              <a:rPr lang="en-US" dirty="0" smtClean="0"/>
              <a:t>This will place the apache cookbook alongside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server recipe,</a:t>
            </a:r>
            <a:r>
              <a:rPr lang="en-US" baseline="0" dirty="0" smtClean="0"/>
              <a:t> found at ~/apache/recipes/</a:t>
            </a:r>
            <a:r>
              <a:rPr lang="en-US" baseline="0" dirty="0" err="1" smtClean="0"/>
              <a:t>server.rb</a:t>
            </a:r>
            <a:r>
              <a:rPr lang="en-US" baseline="0" dirty="0" smtClean="0"/>
              <a:t>, defines the policy:</a:t>
            </a:r>
            <a:endParaRPr lang="en-US" dirty="0" smtClean="0"/>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a:t>
            </a:r>
            <a:r>
              <a:rPr lang="en-US" dirty="0" err="1" smtClean="0"/>
              <a:t>index.html</a:t>
            </a:r>
            <a:r>
              <a:rPr lang="en-US" dirty="0" smtClean="0"/>
              <a:t>' is created with the content </a:t>
            </a:r>
            <a:r>
              <a:rPr lang="uk-UA" dirty="0" smtClean="0"/>
              <a:t>'</a:t>
            </a:r>
            <a:r>
              <a:rPr lang="en-US" dirty="0" smtClean="0"/>
              <a:t>Hello, world!</a:t>
            </a:r>
            <a:r>
              <a:rPr lang="uk-UA" dirty="0" smtClean="0"/>
              <a:t>'</a:t>
            </a:r>
            <a:endParaRPr lang="en-US" dirty="0" smtClean="0"/>
          </a:p>
          <a:p>
            <a:endParaRPr lang="en-US" dirty="0" smtClean="0"/>
          </a:p>
          <a:p>
            <a:pPr marL="171450" indent="-171450">
              <a:buFontTx/>
              <a:buChar char="•"/>
            </a:pPr>
            <a:r>
              <a:rPr lang="en-US" dirty="0" smtClean="0"/>
              <a:t>The service named </a:t>
            </a:r>
            <a:r>
              <a:rPr lang="en-US" b="1" dirty="0" smtClean="0"/>
              <a:t>httpd</a:t>
            </a:r>
            <a:r>
              <a:rPr lang="en-US" dirty="0" smtClean="0"/>
              <a:t> is started and enabled.</a:t>
            </a:r>
          </a:p>
          <a:p>
            <a:pPr marL="0" indent="0">
              <a:buFontTx/>
              <a:buNone/>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service</a:t>
            </a:r>
            <a:r>
              <a:rPr lang="en-US" baseline="0" dirty="0" smtClean="0"/>
              <a:t> action defines two actions within a Ruby array. </a:t>
            </a:r>
            <a:r>
              <a:rPr lang="en-US" dirty="0" smtClean="0"/>
              <a:t>Ruby arrays are ordered, integer-indexed collections of any object. Each element in an array is associated with and referred to by an index.</a:t>
            </a:r>
          </a:p>
          <a:p>
            <a:pPr marL="171450" indent="-171450">
              <a:buFontTx/>
              <a:buChar cha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When</a:t>
            </a:r>
            <a:r>
              <a:rPr lang="en-US" baseline="0" dirty="0" smtClean="0"/>
              <a:t> a</a:t>
            </a:r>
            <a:r>
              <a:rPr lang="en-US" dirty="0" smtClean="0"/>
              <a:t>pplying the recipe with '</a:t>
            </a:r>
            <a:r>
              <a:rPr lang="en-US" b="1" dirty="0" smtClean="0"/>
              <a:t>chef-apply'</a:t>
            </a:r>
            <a:r>
              <a:rPr lang="en-US" dirty="0" smtClean="0"/>
              <a:t>,</a:t>
            </a:r>
            <a:r>
              <a:rPr lang="en-US" baseline="0" dirty="0" smtClean="0"/>
              <a:t> you</a:t>
            </a:r>
            <a:r>
              <a:rPr lang="en-US" dirty="0" smtClean="0"/>
              <a:t> need to specify the partial path to the recipe file within the apache cookbook's recipe folder.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with everything working it is time to add </a:t>
            </a:r>
            <a:r>
              <a:rPr lang="en-US" dirty="0" smtClean="0"/>
              <a:t>the 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git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4392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a:t>
            </a:r>
            <a:r>
              <a:rPr lang="en-US" baseline="0" dirty="0" smtClean="0"/>
              <a:t>commit message should </a:t>
            </a:r>
            <a:r>
              <a:rPr lang="en-US" baseline="0" dirty="0" smtClean="0"/>
              <a:t>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endParaRPr lang="en-US" dirty="0" smtClean="0"/>
          </a:p>
          <a:p>
            <a:r>
              <a:rPr lang="en-US" dirty="0" smtClean="0"/>
              <a:t>Would adding the user's name to the end of the file, like in the third example, solve the problems we are facing with other choices?</a:t>
            </a:r>
            <a:r>
              <a:rPr lang="en-US" baseline="0" dirty="0" smtClean="0"/>
              <a:t> </a:t>
            </a:r>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git?</a:t>
            </a:r>
          </a:p>
          <a:p>
            <a:endParaRPr lang="en-US" dirty="0" smtClean="0"/>
          </a:p>
          <a:p>
            <a:r>
              <a:rPr lang="en-US" dirty="0" smtClean="0"/>
              <a:t>What are the pros and cons of this approach?</a:t>
            </a:r>
          </a:p>
          <a:p>
            <a:endParaRPr lang="en-US" dirty="0" smtClean="0"/>
          </a:p>
          <a:p>
            <a:r>
              <a:rPr lang="en-US" dirty="0" smtClean="0"/>
              <a:t>For the rest of this course we will be using git.</a:t>
            </a:r>
            <a:r>
              <a:rPr lang="en-US" baseline="0" dirty="0" smtClean="0"/>
              <a:t> This may not be the version control software you use on your teams or within your organization and that is alright. Our use of git within this course is used solely to demonstrate the use of version control when developing Chef code. When you develop with Chef you are welcome to use the version control system of your choice.</a:t>
            </a:r>
          </a:p>
          <a:p>
            <a:endParaRPr lang="en-US" baseline="0" dirty="0" smtClean="0"/>
          </a:p>
          <a:p>
            <a:r>
              <a:rPr lang="en-US" baseline="0" dirty="0" smtClean="0"/>
              <a:t>Instructor Note: It is not important that the learners understand and learn all of git during this course. It is more important that the learners understand when and where to use version control to save their work. This is about training them on making changes, testing, and then committing their work. Version control is an instrumental piece of the workflow when you adopt Infrastructure as code. There are some benefits of learning and using git because Chef uses git and GitHub to do almost all development of Chef. The majority of the Chef community uses git and GitHub.</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784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git installed? Do we know if it will be installed with every new instance that is setup?</a:t>
            </a:r>
          </a:p>
          <a:p>
            <a:endParaRPr lang="en-US" dirty="0" smtClean="0"/>
          </a:p>
          <a:p>
            <a:r>
              <a:rPr lang="en-US" dirty="0" smtClean="0"/>
              <a:t>It sounds like we need the tool now to store our cookbook but we also want to define a policy that git is installed on all of our workstations.</a:t>
            </a:r>
            <a:r>
              <a:rPr lang="en-US" baseline="0" dirty="0" smtClean="0"/>
              <a:t> Update the setup recipe to define the new policy and apply the setup recipe again.</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5 minutes to complete this exercise.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We add a package resource named 'git' to the setup recipe within our setup recipe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Then we use chef-apply to apply our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14149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2567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226392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754827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9960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60042" y="955744"/>
            <a:ext cx="1876824" cy="1511887"/>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98456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5" r:id="rId20"/>
    <p:sldLayoutId id="2147483797" r:id="rId21"/>
    <p:sldLayoutId id="2147483798" r:id="rId22"/>
    <p:sldLayoutId id="2147483799" r:id="rId23"/>
    <p:sldLayoutId id="2147483800" r:id="rId24"/>
    <p:sldLayoutId id="2147483801" r:id="rId25"/>
    <p:sldLayoutId id="2147483802" r:id="rId26"/>
    <p:sldLayoutId id="2147483803"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5.em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3" Type="http://schemas.openxmlformats.org/officeDocument/2006/relationships/hyperlink" Target="http://daringfireball.net/projects/markdown/syntax" TargetMode="External"/><Relationship Id="rId2" Type="http://schemas.openxmlformats.org/officeDocument/2006/relationships/notesSlide" Target="../notesSlides/notesSlide18.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docs.chef.io/config_rb_metadata.html" TargetMode="External"/><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5.xml"/></Relationships>
</file>

<file path=ppt/slides/_rels/slide29.xml.rels><?xml version="1.0" encoding="UTF-8" standalone="yes"?>
<Relationships xmlns="http://schemas.openxmlformats.org/package/2006/relationships"><Relationship Id="rId3" Type="http://schemas.openxmlformats.org/officeDocument/2006/relationships/hyperlink" Target="http://git-scm.com/book/en/v2/Getting-Started-Git-Basics" TargetMode="External"/><Relationship Id="rId2" Type="http://schemas.openxmlformats.org/officeDocument/2006/relationships/notesSlide" Target="../notesSlides/notesSlide29.xml"/><Relationship Id="rId1" Type="http://schemas.openxmlformats.org/officeDocument/2006/relationships/slideLayout" Target="../slideLayouts/slideLayout2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5.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5.png"/><Relationship Id="rId7" Type="http://schemas.microsoft.com/office/2007/relationships/hdphoto" Target="../media/hdphoto2.wdp"/><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7.png"/><Relationship Id="rId5" Type="http://schemas.microsoft.com/office/2007/relationships/hdphoto" Target="../media/hdphoto1.wdp"/><Relationship Id="rId4" Type="http://schemas.openxmlformats.org/officeDocument/2006/relationships/image" Target="../media/image16.png"/><Relationship Id="rId9" Type="http://schemas.microsoft.com/office/2007/relationships/hdphoto" Target="../media/hdphoto3.wdp"/></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233486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GE: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q"/>
            </a:pPr>
            <a:r>
              <a:rPr lang="en-US" sz="2667" dirty="0"/>
              <a:t>Use </a:t>
            </a:r>
            <a:r>
              <a:rPr lang="en-US" sz="2667" dirty="0">
                <a:latin typeface="+mj-lt"/>
                <a:cs typeface="Courier New" panose="02070309020205020404" pitchFamily="49" charset="0"/>
              </a:rPr>
              <a:t>chef</a:t>
            </a:r>
            <a:r>
              <a:rPr lang="en-US" sz="2667" dirty="0"/>
              <a:t> 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2734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mn-lt"/>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191418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cs typeface="Courier New" panose="02070309020205020404" pitchFamily="49" charset="0"/>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sz="2200" dirty="0"/>
              <a:t>Usage:                                                                                </a:t>
            </a:r>
          </a:p>
          <a:p>
            <a:r>
              <a:rPr lang="fr-FR" sz="2200" dirty="0"/>
              <a:t>    chef -h/--help                                                                    </a:t>
            </a:r>
          </a:p>
          <a:p>
            <a:r>
              <a:rPr lang="fr-FR" sz="2200" dirty="0"/>
              <a:t>    chef -v/--version                                                                 </a:t>
            </a:r>
          </a:p>
          <a:p>
            <a:r>
              <a:rPr lang="fr-FR" sz="2200" dirty="0"/>
              <a:t>    chef command [arguments...] [options...]                                          </a:t>
            </a:r>
          </a:p>
          <a:p>
            <a:r>
              <a:rPr lang="fr-FR" sz="2200" dirty="0"/>
              <a:t>                                                                                      </a:t>
            </a:r>
            <a:r>
              <a:rPr lang="fr-FR" sz="2200" dirty="0" smtClean="0"/>
              <a:t>                                                                          </a:t>
            </a:r>
            <a:endParaRPr lang="fr-FR" sz="2200" dirty="0"/>
          </a:p>
          <a:p>
            <a:r>
              <a:rPr lang="fr-FR" sz="2200" dirty="0" err="1"/>
              <a:t>Available</a:t>
            </a:r>
            <a:r>
              <a:rPr lang="fr-FR" sz="2200" dirty="0"/>
              <a:t> </a:t>
            </a:r>
            <a:r>
              <a:rPr lang="fr-FR" sz="2200" dirty="0" err="1"/>
              <a:t>Commands</a:t>
            </a:r>
            <a:r>
              <a:rPr lang="fr-FR" sz="2200" dirty="0"/>
              <a:t>:                                                                   </a:t>
            </a:r>
          </a:p>
          <a:p>
            <a:r>
              <a:rPr lang="fr-FR" sz="2200" dirty="0"/>
              <a:t>    </a:t>
            </a:r>
            <a:r>
              <a:rPr lang="fr-FR" sz="2200" dirty="0" err="1"/>
              <a:t>exec</a:t>
            </a:r>
            <a:r>
              <a:rPr lang="fr-FR" sz="2200" dirty="0"/>
              <a:t>        </a:t>
            </a:r>
            <a:r>
              <a:rPr lang="fr-FR" sz="2200" dirty="0" err="1"/>
              <a:t>Runs</a:t>
            </a:r>
            <a:r>
              <a:rPr lang="fr-FR" sz="2200" dirty="0"/>
              <a:t> the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gem         </a:t>
            </a:r>
            <a:r>
              <a:rPr lang="fr-FR" sz="2200" dirty="0" err="1"/>
              <a:t>Runs</a:t>
            </a:r>
            <a:r>
              <a:rPr lang="fr-FR" sz="2200" dirty="0"/>
              <a:t> the `gem`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a:t>
            </a:r>
            <a:r>
              <a:rPr lang="fr-FR" sz="2200" dirty="0" err="1"/>
              <a:t>generate</a:t>
            </a:r>
            <a:r>
              <a:rPr lang="fr-FR" sz="2200" dirty="0"/>
              <a:t>    </a:t>
            </a:r>
            <a:r>
              <a:rPr lang="fr-FR" sz="2200" dirty="0" err="1"/>
              <a:t>Generate</a:t>
            </a:r>
            <a:r>
              <a:rPr lang="fr-FR" sz="2200" dirty="0"/>
              <a:t> a new </a:t>
            </a:r>
            <a:r>
              <a:rPr lang="fr-FR" sz="2200" dirty="0" err="1"/>
              <a:t>app</a:t>
            </a:r>
            <a:r>
              <a:rPr lang="fr-FR" sz="2200" dirty="0"/>
              <a:t>, </a:t>
            </a:r>
            <a:r>
              <a:rPr lang="fr-FR" sz="2200" dirty="0" err="1"/>
              <a:t>cookbook</a:t>
            </a:r>
            <a:r>
              <a:rPr lang="fr-FR" sz="2200" dirty="0"/>
              <a:t>, or component                            </a:t>
            </a:r>
          </a:p>
          <a:p>
            <a:r>
              <a:rPr lang="fr-FR" sz="2200" dirty="0"/>
              <a:t>    </a:t>
            </a:r>
            <a:r>
              <a:rPr lang="fr-FR" sz="2200" dirty="0" err="1"/>
              <a:t>shell-init</a:t>
            </a:r>
            <a:r>
              <a:rPr lang="fr-FR" sz="2200" dirty="0"/>
              <a:t>  </a:t>
            </a:r>
            <a:r>
              <a:rPr lang="fr-FR" sz="2200" dirty="0" err="1"/>
              <a:t>Initialize</a:t>
            </a:r>
            <a:r>
              <a:rPr lang="fr-FR" sz="2200" dirty="0"/>
              <a:t> </a:t>
            </a:r>
            <a:r>
              <a:rPr lang="fr-FR" sz="2200" dirty="0" err="1"/>
              <a:t>your</a:t>
            </a:r>
            <a:r>
              <a:rPr lang="fr-FR" sz="2200" dirty="0"/>
              <a:t> </a:t>
            </a:r>
            <a:r>
              <a:rPr lang="fr-FR" sz="2200" dirty="0" err="1"/>
              <a:t>shell</a:t>
            </a:r>
            <a:r>
              <a:rPr lang="fr-FR" sz="2200" dirty="0"/>
              <a:t> to use </a:t>
            </a:r>
            <a:r>
              <a:rPr lang="fr-FR" sz="2200" dirty="0" err="1"/>
              <a:t>ChefDK</a:t>
            </a:r>
            <a:r>
              <a:rPr lang="fr-FR" sz="2200" dirty="0"/>
              <a:t> as </a:t>
            </a:r>
            <a:r>
              <a:rPr lang="fr-FR" sz="2200" dirty="0" err="1"/>
              <a:t>your</a:t>
            </a:r>
            <a:r>
              <a:rPr lang="fr-FR" sz="2200" dirty="0"/>
              <a:t> </a:t>
            </a:r>
            <a:r>
              <a:rPr lang="fr-FR" sz="2200" dirty="0" err="1"/>
              <a:t>primary</a:t>
            </a:r>
            <a:r>
              <a:rPr lang="fr-FR" sz="2200" dirty="0"/>
              <a:t> </a:t>
            </a:r>
            <a:r>
              <a:rPr lang="fr-FR" sz="2200" dirty="0" err="1"/>
              <a:t>ruby</a:t>
            </a:r>
            <a:r>
              <a:rPr lang="fr-FR" sz="2200" dirty="0"/>
              <a:t>              </a:t>
            </a:r>
          </a:p>
          <a:p>
            <a:r>
              <a:rPr lang="fr-FR" sz="2200" dirty="0"/>
              <a:t>    </a:t>
            </a:r>
            <a:r>
              <a:rPr lang="fr-FR" sz="2200" dirty="0" err="1"/>
              <a:t>install</a:t>
            </a:r>
            <a:r>
              <a:rPr lang="fr-FR" sz="2200" dirty="0"/>
              <a:t>     Install </a:t>
            </a:r>
            <a:r>
              <a:rPr lang="fr-FR" sz="2200" dirty="0" err="1"/>
              <a:t>cookbooks</a:t>
            </a:r>
            <a:r>
              <a:rPr lang="fr-FR" sz="2200" dirty="0"/>
              <a:t> </a:t>
            </a:r>
            <a:r>
              <a:rPr lang="fr-FR" sz="2200" dirty="0" err="1"/>
              <a:t>from</a:t>
            </a:r>
            <a:r>
              <a:rPr lang="fr-FR" sz="2200" dirty="0"/>
              <a:t> a </a:t>
            </a:r>
            <a:r>
              <a:rPr lang="fr-FR" sz="2200" dirty="0" err="1"/>
              <a:t>Policyfile</a:t>
            </a:r>
            <a:r>
              <a:rPr lang="fr-FR" sz="2200" dirty="0"/>
              <a:t> and </a:t>
            </a:r>
            <a:r>
              <a:rPr lang="fr-FR" sz="2200" dirty="0" err="1"/>
              <a:t>generate</a:t>
            </a:r>
            <a:r>
              <a:rPr lang="fr-FR" sz="2200" dirty="0"/>
              <a:t> a </a:t>
            </a:r>
            <a:r>
              <a:rPr lang="fr-FR" sz="2200" dirty="0" err="1"/>
              <a:t>locked</a:t>
            </a:r>
            <a:r>
              <a:rPr lang="fr-FR" sz="2200" dirty="0"/>
              <a:t> </a:t>
            </a:r>
            <a:r>
              <a:rPr lang="fr-FR" sz="2200" dirty="0" err="1"/>
              <a:t>cookbook</a:t>
            </a:r>
            <a:r>
              <a:rPr lang="fr-FR" sz="2200" dirty="0"/>
              <a:t> set</a:t>
            </a:r>
          </a:p>
          <a:p>
            <a:r>
              <a:rPr lang="fr-FR" sz="2200" dirty="0"/>
              <a:t>    update      Updates a </a:t>
            </a:r>
            <a:r>
              <a:rPr lang="fr-FR" sz="2200" dirty="0" err="1"/>
              <a:t>Policyfile.lock.json</a:t>
            </a:r>
            <a:r>
              <a:rPr lang="fr-FR" sz="2200" dirty="0"/>
              <a:t> </a:t>
            </a:r>
            <a:r>
              <a:rPr lang="fr-FR" sz="2200" dirty="0" err="1"/>
              <a:t>with</a:t>
            </a:r>
            <a:r>
              <a:rPr lang="fr-FR" sz="2200" dirty="0"/>
              <a:t> </a:t>
            </a:r>
            <a:r>
              <a:rPr lang="fr-FR" sz="2200" dirty="0" err="1"/>
              <a:t>latest</a:t>
            </a:r>
            <a:r>
              <a:rPr lang="fr-FR" sz="2200" dirty="0"/>
              <a:t> </a:t>
            </a:r>
            <a:r>
              <a:rPr lang="fr-FR" sz="2200" dirty="0" err="1"/>
              <a:t>run_list</a:t>
            </a:r>
            <a:r>
              <a:rPr lang="fr-FR" sz="2200" dirty="0"/>
              <a:t> and </a:t>
            </a:r>
            <a:r>
              <a:rPr lang="fr-FR" sz="2200" dirty="0" err="1" smtClean="0"/>
              <a:t>cookbooks</a:t>
            </a:r>
            <a:endParaRPr lang="fr-FR" sz="2200"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557173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07854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Courier New" panose="02070309020205020404" pitchFamily="49" charset="0"/>
              </a:rPr>
              <a:t>Read the first three paragraphs here: </a:t>
            </a:r>
            <a:r>
              <a:rPr lang="en-US" sz="3200" dirty="0">
                <a:cs typeface="Courier New" panose="02070309020205020404" pitchFamily="49" charset="0"/>
                <a:hlinkClick r:id="rId3"/>
              </a:rPr>
              <a:t>http://docs.chef.io/cookbooks.html</a:t>
            </a:r>
            <a:endParaRPr lang="en-US" sz="3200" dirty="0">
              <a:cs typeface="Courier New" panose="02070309020205020404" pitchFamily="49" charset="0"/>
            </a:endParaRPr>
          </a:p>
          <a:p>
            <a:endParaRPr lang="en-US" sz="3200" dirty="0">
              <a:cs typeface="Courier New" panose="02070309020205020404" pitchFamily="49" charset="0"/>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680836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dirty="0" smtClean="0"/>
              <a:t>Usage: chef generate GENERATOR [options]</a:t>
            </a:r>
          </a:p>
          <a:p>
            <a:endParaRPr lang="en-US" dirty="0" smtClean="0"/>
          </a:p>
          <a:p>
            <a:r>
              <a:rPr lang="en-US" dirty="0" smtClean="0"/>
              <a:t>Available generators:</a:t>
            </a:r>
          </a:p>
          <a:p>
            <a:r>
              <a:rPr lang="en-US" dirty="0" smtClean="0"/>
              <a:t>  app         Generate an application repo</a:t>
            </a:r>
          </a:p>
          <a:p>
            <a:r>
              <a:rPr lang="en-US" dirty="0" smtClean="0"/>
              <a:t>  cookbook    Generate a single cookbook</a:t>
            </a:r>
          </a:p>
          <a:p>
            <a:r>
              <a:rPr lang="en-US" dirty="0" smtClean="0"/>
              <a:t>  recipe      Generate a new recipe</a:t>
            </a:r>
          </a:p>
          <a:p>
            <a:r>
              <a:rPr lang="en-US" dirty="0" smtClean="0"/>
              <a:t>  attribute   Generate an attributes file</a:t>
            </a:r>
          </a:p>
          <a:p>
            <a:r>
              <a:rPr lang="en-US" dirty="0" smtClean="0"/>
              <a:t>  template    Generate a file template</a:t>
            </a:r>
          </a:p>
          <a:p>
            <a:r>
              <a:rPr lang="en-US" dirty="0" smtClean="0"/>
              <a:t>  file        Generate a cookbook file</a:t>
            </a:r>
          </a:p>
          <a:p>
            <a:r>
              <a:rPr lang="en-US" dirty="0" smtClean="0"/>
              <a:t>  </a:t>
            </a:r>
            <a:r>
              <a:rPr lang="en-US" dirty="0" err="1" smtClean="0"/>
              <a:t>lwrp</a:t>
            </a:r>
            <a:r>
              <a:rPr lang="en-US" dirty="0" smtClean="0"/>
              <a:t>        Generate a lightweight resource/provider</a:t>
            </a:r>
          </a:p>
          <a:p>
            <a:r>
              <a:rPr lang="en-US" dirty="0" smtClean="0"/>
              <a:t>  repo        Generate a Chef policy repository</a:t>
            </a:r>
          </a:p>
          <a:p>
            <a:r>
              <a:rPr lang="en-US" dirty="0" smtClean="0"/>
              <a:t>  </a:t>
            </a:r>
            <a:r>
              <a:rPr lang="en-US" dirty="0" err="1" smtClean="0"/>
              <a:t>policyfile</a:t>
            </a:r>
            <a:r>
              <a:rPr lang="en-US" dirty="0" smtClean="0"/>
              <a:t>  Generate a </a:t>
            </a:r>
            <a:r>
              <a:rPr lang="en-US" dirty="0" err="1" smtClean="0"/>
              <a:t>Policyfile</a:t>
            </a:r>
            <a:r>
              <a:rPr lang="en-US" dirty="0" smtClean="0"/>
              <a:t> for use with the install/push commands (experimental)</a:t>
            </a:r>
            <a:endParaRPr lang="en-US" dirty="0"/>
          </a:p>
        </p:txBody>
      </p:sp>
      <p:sp>
        <p:nvSpPr>
          <p:cNvPr id="4" name="Text Placeholder 3"/>
          <p:cNvSpPr>
            <a:spLocks noGrp="1"/>
          </p:cNvSpPr>
          <p:nvPr>
            <p:ph type="body" sz="quarter" idx="11"/>
          </p:nvPr>
        </p:nvSpPr>
        <p:spPr/>
        <p:txBody>
          <a:bodyPr/>
          <a:lstStyle/>
          <a:p>
            <a:r>
              <a:rPr lang="en-US" dirty="0"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997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cookbook' </a:t>
            </a:r>
            <a:r>
              <a:rPr lang="en-US" dirty="0" smtClean="0"/>
              <a:t>Do?</a:t>
            </a:r>
            <a:endParaRPr lang="en-US" dirty="0"/>
          </a:p>
        </p:txBody>
      </p:sp>
      <p:sp>
        <p:nvSpPr>
          <p:cNvPr id="3" name="Content Placeholder 2"/>
          <p:cNvSpPr>
            <a:spLocks noGrp="1"/>
          </p:cNvSpPr>
          <p:nvPr>
            <p:ph sz="quarter" idx="10"/>
          </p:nvPr>
        </p:nvSpPr>
        <p:spPr>
          <a:xfrm>
            <a:off x="1121104" y="2058575"/>
            <a:ext cx="14423693" cy="5899491"/>
          </a:xfrm>
        </p:spPr>
        <p:txBody>
          <a:bodyPr/>
          <a:lstStyle/>
          <a:p>
            <a:r>
              <a:rPr lang="en-US" dirty="0" smtClean="0"/>
              <a:t>Usage: chef generate cookbook NAME [options]</a:t>
            </a:r>
          </a:p>
          <a:p>
            <a:r>
              <a:rPr lang="en-US" dirty="0" smtClean="0"/>
              <a:t>    -C, --copyright </a:t>
            </a:r>
            <a:r>
              <a:rPr lang="en-US" dirty="0" err="1" smtClean="0"/>
              <a:t>COPYRIGHT</a:t>
            </a:r>
            <a:r>
              <a:rPr lang="en-US" dirty="0" smtClean="0"/>
              <a:t>        Name of the copyright holder - defaults to 'The Authors'</a:t>
            </a:r>
          </a:p>
          <a:p>
            <a:r>
              <a:rPr lang="en-US" dirty="0" smtClean="0"/>
              <a:t>    -m, --email </a:t>
            </a:r>
            <a:r>
              <a:rPr lang="en-US" dirty="0" err="1" smtClean="0"/>
              <a:t>EMAIL</a:t>
            </a:r>
            <a:r>
              <a:rPr lang="en-US" dirty="0" smtClean="0"/>
              <a:t>                </a:t>
            </a:r>
            <a:r>
              <a:rPr lang="en-US" dirty="0" err="1" smtClean="0"/>
              <a:t>Email</a:t>
            </a:r>
            <a:r>
              <a:rPr lang="en-US" dirty="0" smtClean="0"/>
              <a:t> address of the author - defaults to '</a:t>
            </a:r>
            <a:r>
              <a:rPr lang="en-US" dirty="0" err="1" smtClean="0"/>
              <a:t>you@exa</a:t>
            </a:r>
            <a:r>
              <a:rPr lang="en-US" dirty="0" smtClean="0"/>
              <a:t>...</a:t>
            </a:r>
          </a:p>
          <a:p>
            <a:r>
              <a:rPr lang="en-US" dirty="0" smtClean="0"/>
              <a:t>    -a, --generator-</a:t>
            </a:r>
            <a:r>
              <a:rPr lang="en-US" dirty="0" err="1" smtClean="0"/>
              <a:t>arg</a:t>
            </a:r>
            <a:r>
              <a:rPr lang="en-US" dirty="0" smtClean="0"/>
              <a:t> KEY=VALUE    Use to set arbitrary attribute KEY to VALUE in the...</a:t>
            </a:r>
          </a:p>
          <a:p>
            <a:r>
              <a:rPr lang="en-US" dirty="0" smtClean="0"/>
              <a:t>    -I, --license </a:t>
            </a:r>
            <a:r>
              <a:rPr lang="en-US" dirty="0" err="1" smtClean="0"/>
              <a:t>LICENSE</a:t>
            </a:r>
            <a:r>
              <a:rPr lang="en-US" dirty="0" smtClean="0"/>
              <a:t>            </a:t>
            </a:r>
            <a:r>
              <a:rPr lang="en-US" dirty="0" err="1" smtClean="0"/>
              <a:t>all_rights</a:t>
            </a:r>
            <a:r>
              <a:rPr lang="en-US" dirty="0" smtClean="0"/>
              <a:t>, httpd, </a:t>
            </a:r>
            <a:r>
              <a:rPr lang="en-US" dirty="0" err="1" smtClean="0"/>
              <a:t>mit</a:t>
            </a:r>
            <a:r>
              <a:rPr lang="en-US" dirty="0" smtClean="0"/>
              <a:t>, gplv2, gplv3 - defaults ...</a:t>
            </a:r>
          </a:p>
          <a:p>
            <a:r>
              <a:rPr lang="en-US" dirty="0" smtClean="0"/>
              <a:t>    -g GENERATOR_COOKBOOK_PATH,      Use GENERATOR_COOKBOOK_PATH for the </a:t>
            </a:r>
            <a:r>
              <a:rPr lang="en-US" dirty="0" err="1" smtClean="0"/>
              <a:t>code_generator</a:t>
            </a:r>
            <a:r>
              <a:rPr lang="en-US" dirty="0" smtClean="0"/>
              <a:t>...</a:t>
            </a:r>
          </a:p>
          <a:p>
            <a:r>
              <a:rPr lang="en-US" dirty="0" smtClean="0"/>
              <a:t>        --generator-cookbook</a:t>
            </a:r>
            <a:endParaRPr lang="en-US" dirty="0"/>
          </a:p>
        </p:txBody>
      </p:sp>
      <p:sp>
        <p:nvSpPr>
          <p:cNvPr id="4" name="Text Placeholder 3"/>
          <p:cNvSpPr>
            <a:spLocks noGrp="1"/>
          </p:cNvSpPr>
          <p:nvPr>
            <p:ph type="body" sz="quarter" idx="11"/>
          </p:nvPr>
        </p:nvSpPr>
        <p:spPr/>
        <p:txBody>
          <a:bodyPr/>
          <a:lstStyle/>
          <a:p>
            <a:r>
              <a:rPr lang="en-US" dirty="0" smtClean="0"/>
              <a:t>$ chef generate cookbook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
        <p:nvSpPr>
          <p:cNvPr id="5" name="Rectangle 4"/>
          <p:cNvSpPr/>
          <p:nvPr/>
        </p:nvSpPr>
        <p:spPr bwMode="auto">
          <a:xfrm>
            <a:off x="1087686" y="20867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91576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Create a Cookbook</a:t>
            </a:r>
            <a:endParaRPr lang="en-US" dirty="0"/>
          </a:p>
        </p:txBody>
      </p:sp>
      <p:sp>
        <p:nvSpPr>
          <p:cNvPr id="3" name="Content Placeholder 2"/>
          <p:cNvSpPr>
            <a:spLocks noGrp="1"/>
          </p:cNvSpPr>
          <p:nvPr>
            <p:ph sz="quarter" idx="10"/>
          </p:nvPr>
        </p:nvSpPr>
        <p:spPr/>
        <p:txBody>
          <a:bodyPr/>
          <a:lstStyle/>
          <a:p>
            <a:r>
              <a:rPr lang="en-US" sz="2200" dirty="0" smtClean="0"/>
              <a:t>Compiling Cookbooks...</a:t>
            </a:r>
          </a:p>
          <a:p>
            <a:r>
              <a:rPr lang="en-US" sz="2200" dirty="0" smtClean="0"/>
              <a:t>Recipe: </a:t>
            </a:r>
            <a:r>
              <a:rPr lang="en-US" sz="2200" dirty="0" err="1" smtClean="0"/>
              <a:t>code_generator</a:t>
            </a:r>
            <a:r>
              <a:rPr lang="en-US" sz="2200" dirty="0" smtClean="0"/>
              <a:t>::cookbook</a:t>
            </a:r>
          </a:p>
          <a:p>
            <a:r>
              <a:rPr lang="en-US" sz="2200" dirty="0" smtClean="0"/>
              <a:t>* directory[/home/chef/workstation] action create                                   </a:t>
            </a:r>
          </a:p>
          <a:p>
            <a:r>
              <a:rPr lang="en-US" sz="2200" dirty="0" smtClean="0"/>
              <a:t>    - create new directory /home/chef/workstation                                     </a:t>
            </a:r>
          </a:p>
          <a:p>
            <a:r>
              <a:rPr lang="en-US" sz="2200" dirty="0" smtClean="0"/>
              <a:t>  * template[/home/chef/workstation/</a:t>
            </a:r>
            <a:r>
              <a:rPr lang="en-US" sz="2200" dirty="0" err="1" smtClean="0"/>
              <a:t>metadata.rb</a:t>
            </a:r>
            <a:r>
              <a:rPr lang="en-US" sz="2200" dirty="0" smtClean="0"/>
              <a:t>] action </a:t>
            </a:r>
            <a:r>
              <a:rPr lang="en-US" sz="2200" dirty="0" err="1" smtClean="0"/>
              <a:t>create_if_missing</a:t>
            </a:r>
            <a:r>
              <a:rPr lang="en-US" sz="2200" dirty="0" smtClean="0"/>
              <a:t> </a:t>
            </a:r>
          </a:p>
          <a:p>
            <a:r>
              <a:rPr lang="en-US" sz="2200" dirty="0" smtClean="0"/>
              <a:t>    - create new file /home/chef/workstation/</a:t>
            </a:r>
            <a:r>
              <a:rPr lang="en-US" sz="2200" dirty="0" err="1" smtClean="0"/>
              <a:t>metadata.rb</a:t>
            </a:r>
            <a:endParaRPr lang="en-US" sz="2200" dirty="0" smtClean="0"/>
          </a:p>
          <a:p>
            <a:r>
              <a:rPr lang="en-US" sz="2200" dirty="0" smtClean="0"/>
              <a:t>    - update content in file /home/chef/workstation/</a:t>
            </a:r>
            <a:r>
              <a:rPr lang="en-US" sz="2200" dirty="0" err="1" smtClean="0"/>
              <a:t>metadata.rb</a:t>
            </a:r>
            <a:r>
              <a:rPr lang="en-US" sz="2200" dirty="0" smtClean="0"/>
              <a:t> from none to bd85d3</a:t>
            </a:r>
          </a:p>
          <a:p>
            <a:r>
              <a:rPr lang="en-US" sz="2200" dirty="0" smtClean="0"/>
              <a:t>    (diff output suppressed by </a:t>
            </a:r>
            <a:r>
              <a:rPr lang="en-US" sz="2200" dirty="0" err="1" smtClean="0"/>
              <a:t>config</a:t>
            </a:r>
            <a:r>
              <a:rPr lang="en-US" sz="2200" dirty="0" smtClean="0"/>
              <a:t>)</a:t>
            </a:r>
          </a:p>
          <a:p>
            <a:r>
              <a:rPr lang="en-US" sz="2200" dirty="0" smtClean="0"/>
              <a:t>  * template[/home/chef/workstation/</a:t>
            </a:r>
            <a:r>
              <a:rPr lang="en-US" sz="2200" dirty="0" err="1" smtClean="0"/>
              <a:t>README.md</a:t>
            </a:r>
            <a:r>
              <a:rPr lang="en-US" sz="2200" dirty="0" smtClean="0"/>
              <a:t>] action </a:t>
            </a:r>
            <a:r>
              <a:rPr lang="en-US" sz="2200" dirty="0" err="1" smtClean="0"/>
              <a:t>create_if_missing</a:t>
            </a:r>
            <a:endParaRPr lang="en-US" sz="2200" dirty="0" smtClean="0"/>
          </a:p>
          <a:p>
            <a:r>
              <a:rPr lang="en-US" sz="2200" dirty="0" smtClean="0"/>
              <a:t>    - create new file /home/chef/workstation/</a:t>
            </a:r>
            <a:r>
              <a:rPr lang="en-US" sz="2200" dirty="0" err="1" smtClean="0"/>
              <a:t>README.md</a:t>
            </a:r>
            <a:endParaRPr lang="en-US" sz="2200" dirty="0" smtClean="0"/>
          </a:p>
          <a:p>
            <a:r>
              <a:rPr lang="en-US" sz="2200" dirty="0" smtClean="0"/>
              <a:t>    - update content in file /home/chef/workstation/</a:t>
            </a:r>
            <a:r>
              <a:rPr lang="en-US" sz="2200" dirty="0" err="1" smtClean="0"/>
              <a:t>README.md</a:t>
            </a:r>
            <a:r>
              <a:rPr lang="en-US" sz="2200" dirty="0" smtClean="0"/>
              <a:t> from none to 44d165</a:t>
            </a:r>
          </a:p>
          <a:p>
            <a:r>
              <a:rPr lang="en-US" sz="2200" dirty="0" smtClean="0"/>
              <a:t>    (diff output suppressed by </a:t>
            </a:r>
            <a:r>
              <a:rPr lang="en-US" sz="2200" dirty="0" err="1" smtClean="0"/>
              <a:t>config</a:t>
            </a:r>
            <a:r>
              <a:rPr lang="en-US" sz="2200" dirty="0" smtClean="0"/>
              <a:t>)</a:t>
            </a:r>
          </a:p>
          <a:p>
            <a:r>
              <a:rPr lang="en-US" sz="2200" dirty="0" smtClean="0"/>
              <a:t>  * </a:t>
            </a:r>
            <a:r>
              <a:rPr lang="en-US" sz="2200" dirty="0" err="1" smtClean="0"/>
              <a:t>cookbook_file</a:t>
            </a:r>
            <a:r>
              <a:rPr lang="en-US" dirty="0" smtClean="0"/>
              <a:t>[/home/chef/workstation/</a:t>
            </a:r>
            <a:r>
              <a:rPr lang="en-US" dirty="0" err="1" smtClean="0"/>
              <a:t>chefignore</a:t>
            </a:r>
            <a:r>
              <a:rPr lang="en-US" dirty="0" smtClean="0"/>
              <a:t>]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workstation</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16</a:t>
            </a:fld>
            <a:endParaRPr lang="en-US" dirty="0"/>
          </a:p>
        </p:txBody>
      </p:sp>
      <p:sp>
        <p:nvSpPr>
          <p:cNvPr id="5" name="Rectangle 4"/>
          <p:cNvSpPr/>
          <p:nvPr/>
        </p:nvSpPr>
        <p:spPr bwMode="auto">
          <a:xfrm>
            <a:off x="1137009" y="338475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70971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r>
              <a:rPr lang="en-US" sz="2300" dirty="0" smtClean="0"/>
              <a:t>workstation</a:t>
            </a:r>
            <a:endParaRPr lang="en-US" sz="2300" dirty="0"/>
          </a:p>
          <a:p>
            <a:r>
              <a:rPr lang="en-US" sz="2300" dirty="0" smtClean="0"/>
              <a:t>├─</a:t>
            </a:r>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metadata.rb</a:t>
            </a:r>
          </a:p>
          <a:p>
            <a:r>
              <a:rPr lang="en-US" sz="2300" dirty="0"/>
              <a:t>├── README.md</a:t>
            </a:r>
          </a:p>
          <a:p>
            <a:r>
              <a:rPr lang="en-US" sz="2300" dirty="0"/>
              <a:t>├── recipes</a:t>
            </a:r>
          </a:p>
          <a:p>
            <a:r>
              <a:rPr lang="en-US" sz="2300" dirty="0"/>
              <a:t>│   └── default.rb</a:t>
            </a:r>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smtClean="0"/>
              <a:t>default_spec.rb</a:t>
            </a:r>
            <a:endParaRPr lang="en-US" sz="2300" dirty="0"/>
          </a:p>
        </p:txBody>
      </p:sp>
      <p:sp>
        <p:nvSpPr>
          <p:cNvPr id="4" name="Text Placeholder 3"/>
          <p:cNvSpPr>
            <a:spLocks noGrp="1"/>
          </p:cNvSpPr>
          <p:nvPr>
            <p:ph type="body" sz="quarter" idx="11"/>
          </p:nvPr>
        </p:nvSpPr>
        <p:spPr/>
        <p:txBody>
          <a:bodyPr/>
          <a:lstStyle/>
          <a:p>
            <a:r>
              <a:rPr lang="en-US" dirty="0" smtClean="0"/>
              <a:t>$ tree workstation</a:t>
            </a:r>
            <a:endParaRPr lang="en-US" dirty="0"/>
          </a:p>
        </p:txBody>
      </p:sp>
      <p:sp>
        <p:nvSpPr>
          <p:cNvPr id="9" name="Footer Placeholder 8"/>
          <p:cNvSpPr>
            <a:spLocks noGrp="1"/>
          </p:cNvSpPr>
          <p:nvPr>
            <p:ph type="ftr" sz="quarter" idx="14"/>
          </p:nvPr>
        </p:nvSpPr>
        <p:spPr/>
        <p:txBody>
          <a:bodyPr/>
          <a:lstStyle/>
          <a:p>
            <a:r>
              <a:rPr lang="en-US" smtClean="0"/>
              <a:t>©2015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17</a:t>
            </a:fld>
            <a:endParaRPr lang="en-US" dirty="0"/>
          </a:p>
        </p:txBody>
      </p:sp>
      <p:sp>
        <p:nvSpPr>
          <p:cNvPr id="6" name="Rectangle 5"/>
          <p:cNvSpPr/>
          <p:nvPr/>
        </p:nvSpPr>
        <p:spPr bwMode="auto">
          <a:xfrm>
            <a:off x="1120925" y="4344027"/>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7412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dirty="0">
                <a:cs typeface="Courier New" panose="02070309020205020404" pitchFamily="49" charset="0"/>
                <a:hlinkClick r:id="rId3"/>
              </a:rPr>
              <a:t>http://</a:t>
            </a:r>
            <a:r>
              <a:rPr lang="en-US" dirty="0" smtClean="0">
                <a:cs typeface="Courier New" panose="02070309020205020404" pitchFamily="49" charset="0"/>
                <a:hlinkClick r:id="rId3"/>
              </a:rPr>
              <a:t>daringfireball.net/projects/markdown/syntax</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76947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README.md</a:t>
            </a:r>
            <a:endParaRPr lang="en-US" sz="2300" dirty="0"/>
          </a:p>
          <a:p>
            <a:r>
              <a:rPr lang="en-US" sz="2300" dirty="0"/>
              <a:t>├── </a:t>
            </a:r>
            <a:r>
              <a:rPr lang="en-US" sz="2300" dirty="0" err="1"/>
              <a:t>chefignore</a:t>
            </a:r>
            <a:endParaRPr lang="en-US" sz="2300" dirty="0"/>
          </a:p>
          <a:p>
            <a:r>
              <a:rPr lang="sv-SE" sz="2300" dirty="0"/>
              <a:t>├── </a:t>
            </a:r>
            <a:r>
              <a:rPr lang="sv-SE" sz="2300" dirty="0" err="1"/>
              <a:t>metadata.rb</a:t>
            </a:r>
            <a:r>
              <a:rPr lang="sv-SE" sz="2300" dirty="0"/>
              <a:t>                                                                       </a:t>
            </a:r>
          </a:p>
          <a:p>
            <a:r>
              <a:rPr lang="sv-SE" sz="2300" dirty="0"/>
              <a:t>├── </a:t>
            </a:r>
            <a:r>
              <a:rPr lang="sv-SE" sz="2300" dirty="0" err="1"/>
              <a:t>README.md</a:t>
            </a:r>
            <a:r>
              <a:rPr lang="sv-SE" sz="2300" dirty="0"/>
              <a:t>                                                                         </a:t>
            </a:r>
          </a:p>
          <a:p>
            <a:r>
              <a:rPr lang="sv-SE" sz="2300" dirty="0"/>
              <a:t>├── </a:t>
            </a:r>
            <a:r>
              <a:rPr lang="sv-SE" sz="2300" dirty="0" err="1"/>
              <a:t>recipes</a:t>
            </a:r>
            <a:r>
              <a:rPr lang="sv-SE" sz="2300" dirty="0"/>
              <a:t>                                                                           </a:t>
            </a:r>
          </a:p>
          <a:p>
            <a:r>
              <a:rPr lang="sv-SE" sz="2300" dirty="0"/>
              <a:t>│   └── </a:t>
            </a:r>
            <a:r>
              <a:rPr lang="sv-SE" sz="2300" dirty="0" err="1"/>
              <a:t>default.rb</a:t>
            </a:r>
            <a:r>
              <a:rPr lang="sv-SE" sz="2300" dirty="0"/>
              <a:t>                                                                    </a:t>
            </a:r>
          </a:p>
          <a:p>
            <a:r>
              <a:rPr lang="sv-SE" sz="2300" dirty="0"/>
              <a:t>├── </a:t>
            </a:r>
            <a:r>
              <a:rPr lang="sv-SE" sz="2300" dirty="0" err="1"/>
              <a:t>spec</a:t>
            </a:r>
            <a:r>
              <a:rPr lang="sv-SE" sz="2300" dirty="0"/>
              <a:t>                                                                              </a:t>
            </a:r>
          </a:p>
          <a:p>
            <a:r>
              <a:rPr lang="sv-SE" sz="2300" dirty="0"/>
              <a:t>│   ├── </a:t>
            </a:r>
            <a:r>
              <a:rPr lang="sv-SE" sz="2300" dirty="0" err="1"/>
              <a:t>spec_helper.rb</a:t>
            </a:r>
            <a:r>
              <a:rPr lang="sv-SE" sz="2300" dirty="0"/>
              <a:t>                                                                </a:t>
            </a:r>
          </a:p>
          <a:p>
            <a:r>
              <a:rPr lang="sv-SE" sz="2300" dirty="0"/>
              <a:t>│   └── </a:t>
            </a:r>
            <a:r>
              <a:rPr lang="sv-SE" sz="2300" dirty="0" err="1"/>
              <a:t>unit</a:t>
            </a:r>
            <a:r>
              <a:rPr lang="sv-SE" sz="2300" dirty="0"/>
              <a:t>                                                                          </a:t>
            </a:r>
          </a:p>
          <a:p>
            <a:r>
              <a:rPr lang="sv-SE" sz="2300" dirty="0"/>
              <a:t>│       └── </a:t>
            </a:r>
            <a:r>
              <a:rPr lang="sv-SE" sz="2300" dirty="0" err="1"/>
              <a:t>recipes</a:t>
            </a:r>
            <a:r>
              <a:rPr lang="sv-SE" sz="2300" dirty="0"/>
              <a:t>                                                                   </a:t>
            </a:r>
          </a:p>
          <a:p>
            <a:r>
              <a:rPr lang="en-US" sz="2300"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3" y="389203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50516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Modify a recipe</a:t>
            </a:r>
          </a:p>
          <a:p>
            <a:pPr marL="918610" lvl="1" indent="-609585">
              <a:buFont typeface="Wingdings" panose="05000000000000000000" pitchFamily="2" charset="2"/>
              <a:buChar char="Ø"/>
            </a:pPr>
            <a:r>
              <a:rPr lang="en-US" dirty="0" smtClean="0"/>
              <a:t>Use version control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Define a Chef recipe that sets up a 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60950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docs.chef.io/config_rb_metadata.html</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704253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workstation/</a:t>
            </a:r>
            <a:r>
              <a:rPr lang="en-US" dirty="0" err="1" smtClean="0"/>
              <a:t>metadata.rb</a:t>
            </a:r>
            <a:endParaRPr lang="en-US" dirty="0"/>
          </a:p>
        </p:txBody>
      </p:sp>
      <p:sp>
        <p:nvSpPr>
          <p:cNvPr id="7" name="Rectangle 6"/>
          <p:cNvSpPr/>
          <p:nvPr/>
        </p:nvSpPr>
        <p:spPr bwMode="auto">
          <a:xfrm>
            <a:off x="1117023" y="490429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972022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README.md</a:t>
            </a:r>
            <a:endParaRPr lang="en-US" sz="2300" dirty="0"/>
          </a:p>
          <a:p>
            <a:r>
              <a:rPr lang="en-US" sz="2300" dirty="0"/>
              <a:t>├── </a:t>
            </a:r>
            <a:r>
              <a:rPr lang="en-US" sz="2300" dirty="0" err="1"/>
              <a:t>chefignore</a:t>
            </a:r>
            <a:endParaRPr lang="en-US" sz="2300" dirty="0"/>
          </a:p>
          <a:p>
            <a:r>
              <a:rPr lang="sv-SE" sz="2300" dirty="0"/>
              <a:t>├── </a:t>
            </a:r>
            <a:r>
              <a:rPr lang="sv-SE" sz="2300" dirty="0" err="1"/>
              <a:t>metadata.rb</a:t>
            </a:r>
            <a:r>
              <a:rPr lang="sv-SE" sz="2300" dirty="0"/>
              <a:t>                                                                       </a:t>
            </a:r>
          </a:p>
          <a:p>
            <a:r>
              <a:rPr lang="sv-SE" sz="2300" dirty="0"/>
              <a:t>├── </a:t>
            </a:r>
            <a:r>
              <a:rPr lang="sv-SE" sz="2300" dirty="0" err="1"/>
              <a:t>README.md</a:t>
            </a:r>
            <a:r>
              <a:rPr lang="sv-SE" sz="2300" dirty="0"/>
              <a:t>                                                                         </a:t>
            </a:r>
          </a:p>
          <a:p>
            <a:r>
              <a:rPr lang="sv-SE" sz="2300" dirty="0"/>
              <a:t>├── </a:t>
            </a:r>
            <a:r>
              <a:rPr lang="sv-SE" sz="2300" dirty="0" err="1"/>
              <a:t>recipes</a:t>
            </a:r>
            <a:r>
              <a:rPr lang="sv-SE" sz="2300" dirty="0"/>
              <a:t>                                                                           </a:t>
            </a:r>
          </a:p>
          <a:p>
            <a:r>
              <a:rPr lang="sv-SE" sz="2300" dirty="0"/>
              <a:t>│   └── </a:t>
            </a:r>
            <a:r>
              <a:rPr lang="sv-SE" sz="2300" dirty="0" err="1"/>
              <a:t>default.rb</a:t>
            </a:r>
            <a:r>
              <a:rPr lang="sv-SE" sz="2300" dirty="0"/>
              <a:t>                                                                    </a:t>
            </a:r>
          </a:p>
          <a:p>
            <a:r>
              <a:rPr lang="sv-SE" sz="2300" dirty="0"/>
              <a:t>├── </a:t>
            </a:r>
            <a:r>
              <a:rPr lang="sv-SE" sz="2300" dirty="0" err="1"/>
              <a:t>spec</a:t>
            </a:r>
            <a:r>
              <a:rPr lang="sv-SE" sz="2300" dirty="0"/>
              <a:t>                                                                              </a:t>
            </a:r>
          </a:p>
          <a:p>
            <a:r>
              <a:rPr lang="sv-SE" sz="2300" dirty="0"/>
              <a:t>│   ├── </a:t>
            </a:r>
            <a:r>
              <a:rPr lang="sv-SE" sz="2300" dirty="0" err="1"/>
              <a:t>spec_helper.rb</a:t>
            </a:r>
            <a:r>
              <a:rPr lang="sv-SE" sz="2300" dirty="0"/>
              <a:t>                                                                </a:t>
            </a:r>
          </a:p>
          <a:p>
            <a:r>
              <a:rPr lang="sv-SE" sz="2300" dirty="0"/>
              <a:t>│   └── </a:t>
            </a:r>
            <a:r>
              <a:rPr lang="sv-SE" sz="2300" dirty="0" err="1"/>
              <a:t>unit</a:t>
            </a:r>
            <a:r>
              <a:rPr lang="sv-SE" sz="2300" dirty="0"/>
              <a:t>                                                                          </a:t>
            </a:r>
          </a:p>
          <a:p>
            <a:r>
              <a:rPr lang="sv-SE" sz="2300" dirty="0"/>
              <a:t>│       └── </a:t>
            </a:r>
            <a:r>
              <a:rPr lang="sv-SE" sz="2300" dirty="0" err="1"/>
              <a:t>recipes</a:t>
            </a:r>
            <a:r>
              <a:rPr lang="sv-SE" sz="2300" dirty="0"/>
              <a:t>                                                                   </a:t>
            </a:r>
          </a:p>
          <a:p>
            <a:r>
              <a:rPr lang="en-US" sz="2300"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5" y="4805970"/>
            <a:ext cx="14417959" cy="98798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56761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cat 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72742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mv </a:t>
            </a:r>
            <a:r>
              <a:rPr lang="en-US" dirty="0" err="1" smtClean="0"/>
              <a:t>setup.rb</a:t>
            </a:r>
            <a:r>
              <a:rPr lang="en-US" dirty="0" smtClean="0"/>
              <a:t> workstation/recipes/</a:t>
            </a:r>
            <a:r>
              <a:rPr lang="en-US" dirty="0" err="1" smtClean="0"/>
              <a:t>setup.rb</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829802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189" indent="-457189">
              <a:buFont typeface="Wingdings" charset="2"/>
              <a:buChar char="ü"/>
            </a:pPr>
            <a:r>
              <a:rPr lang="en-US" sz="2667" dirty="0"/>
              <a:t>Use </a:t>
            </a:r>
            <a:r>
              <a:rPr lang="en-US" sz="2667" dirty="0">
                <a:latin typeface="+mj-lt"/>
                <a:cs typeface="Courier New" panose="02070309020205020404" pitchFamily="49" charset="0"/>
              </a:rPr>
              <a:t>chef</a:t>
            </a:r>
            <a:r>
              <a:rPr lang="en-US" sz="2667" dirty="0">
                <a:latin typeface="+mj-lt"/>
              </a:rPr>
              <a:t> t</a:t>
            </a:r>
            <a:r>
              <a:rPr lang="en-US" sz="2667" dirty="0"/>
              <a: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863788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GE: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workstation</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141375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Initialize the Directory as a </a:t>
            </a:r>
            <a:r>
              <a:rPr lang="en-US" dirty="0" err="1" smtClean="0"/>
              <a:t>git</a:t>
            </a:r>
            <a:r>
              <a:rPr lang="en-US" dirty="0" smtClean="0"/>
              <a: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dirty="0"/>
              <a:t>Reinitialized existing </a:t>
            </a:r>
            <a:r>
              <a:rPr lang="en-US" dirty="0" err="1"/>
              <a:t>Git</a:t>
            </a:r>
            <a:r>
              <a:rPr lang="en-US" dirty="0"/>
              <a:t> repository in /home/chef/workstation/.</a:t>
            </a:r>
            <a:r>
              <a:rPr lang="en-US" dirty="0" err="1"/>
              <a:t>git</a:t>
            </a:r>
            <a:r>
              <a:rPr lang="en-US" dirty="0"/>
              <a: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929773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add'</a:t>
            </a:r>
            <a:r>
              <a:rPr lang="en-US" dirty="0" smtClean="0">
                <a:latin typeface="+mn-lt"/>
              </a:rPr>
              <a:t> </a:t>
            </a:r>
            <a:r>
              <a:rPr lang="en-US" dirty="0"/>
              <a:t>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579722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hlinkClick r:id="rId3"/>
              </a:rPr>
              <a:t>http://git-scm.com/book/en/v2/Getting-Started-Git-Basics</a:t>
            </a:r>
            <a:endParaRPr lang="en-US" dirty="0" smtClean="0"/>
          </a:p>
          <a:p>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763413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something like that for a web 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Courier New" panose="02070309020205020404" pitchFamily="49" charset="0"/>
                <a:cs typeface="Courier New" panose="02070309020205020404" pitchFamily="49" charset="0"/>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1953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status'</a:t>
            </a:r>
            <a:r>
              <a:rPr lang="en-US" dirty="0" smtClean="0">
                <a:latin typeface="Courier New" panose="02070309020205020404" pitchFamily="49" charset="0"/>
                <a:cs typeface="Courier New" panose="02070309020205020404" pitchFamily="49" charset="0"/>
              </a:rPr>
              <a:t>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sz="2300" dirty="0"/>
              <a:t>On branch master</a:t>
            </a:r>
          </a:p>
          <a:p>
            <a:endParaRPr lang="en-US" sz="2300" dirty="0"/>
          </a:p>
          <a:p>
            <a:r>
              <a:rPr lang="en-US" sz="2300" dirty="0"/>
              <a:t>Initial commit</a:t>
            </a:r>
          </a:p>
          <a:p>
            <a:endParaRPr lang="en-US" sz="2300" dirty="0"/>
          </a:p>
          <a:p>
            <a:r>
              <a:rPr lang="en-US" sz="2300" dirty="0"/>
              <a:t>Changes to be committed:</a:t>
            </a:r>
          </a:p>
          <a:p>
            <a:r>
              <a:rPr lang="en-US" sz="2300" dirty="0"/>
              <a:t>  (use "</a:t>
            </a:r>
            <a:r>
              <a:rPr lang="en-US" sz="2300" dirty="0" err="1"/>
              <a:t>git</a:t>
            </a:r>
            <a:r>
              <a:rPr lang="en-US" sz="2300" dirty="0"/>
              <a:t> </a:t>
            </a:r>
            <a:r>
              <a:rPr lang="en-US" sz="2300" dirty="0" err="1"/>
              <a:t>rm</a:t>
            </a:r>
            <a:r>
              <a:rPr lang="en-US" sz="2300" dirty="0"/>
              <a:t> --cached &lt;file&gt;..." to </a:t>
            </a:r>
            <a:r>
              <a:rPr lang="en-US" sz="2300" dirty="0" err="1"/>
              <a:t>unstage</a:t>
            </a:r>
            <a:r>
              <a:rPr lang="en-US" sz="2300" dirty="0"/>
              <a:t>)</a:t>
            </a:r>
          </a:p>
          <a:p>
            <a:endParaRPr lang="en-US" sz="2300" dirty="0"/>
          </a:p>
          <a:p>
            <a:r>
              <a:rPr lang="en-US" sz="2300" dirty="0"/>
              <a:t>	new file:   .</a:t>
            </a:r>
            <a:r>
              <a:rPr lang="en-US" sz="2300" dirty="0" err="1"/>
              <a:t>gitignore</a:t>
            </a:r>
            <a:endParaRPr lang="en-US" sz="2300" dirty="0"/>
          </a:p>
          <a:p>
            <a:r>
              <a:rPr lang="en-US" sz="2300" dirty="0"/>
              <a:t>	new file:   .</a:t>
            </a:r>
            <a:r>
              <a:rPr lang="en-US" sz="2300" dirty="0" err="1"/>
              <a:t>kitchen.yml</a:t>
            </a:r>
            <a:endParaRPr lang="en-US" sz="2300" dirty="0"/>
          </a:p>
          <a:p>
            <a:r>
              <a:rPr lang="en-US" sz="2300" dirty="0"/>
              <a:t>	new file:   </a:t>
            </a:r>
            <a:r>
              <a:rPr lang="en-US" sz="2300" dirty="0" err="1"/>
              <a:t>Berksfile</a:t>
            </a:r>
            <a:endParaRPr lang="en-US" sz="2300" dirty="0"/>
          </a:p>
          <a:p>
            <a:r>
              <a:rPr lang="en-US" sz="2300" dirty="0"/>
              <a:t>	new file:   </a:t>
            </a:r>
            <a:r>
              <a:rPr lang="en-US" sz="2300" dirty="0" err="1"/>
              <a:t>README.md</a:t>
            </a:r>
            <a:endParaRPr lang="en-US" sz="2300" dirty="0"/>
          </a:p>
          <a:p>
            <a:r>
              <a:rPr lang="en-US" sz="2300" dirty="0"/>
              <a:t>	new file:   </a:t>
            </a:r>
            <a:r>
              <a:rPr lang="en-US" sz="2300" dirty="0" err="1"/>
              <a:t>chefignore</a:t>
            </a:r>
            <a:endParaRPr lang="en-US" sz="2300" dirty="0"/>
          </a:p>
          <a:p>
            <a:r>
              <a:rPr lang="en-US" sz="2300" dirty="0"/>
              <a:t>	new file:   </a:t>
            </a:r>
            <a:r>
              <a:rPr lang="en-US" sz="2300" dirty="0" err="1" smtClean="0"/>
              <a:t>metadata.rb</a:t>
            </a:r>
            <a:endParaRPr lang="en-US" sz="2300"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80227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 y="168442"/>
            <a:ext cx="16550639" cy="963935"/>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commit'</a:t>
            </a:r>
            <a:r>
              <a:rPr lang="en-US" dirty="0" smtClean="0">
                <a:latin typeface="+mn-lt"/>
              </a:rPr>
              <a:t> </a:t>
            </a:r>
            <a:r>
              <a:rPr lang="en-US" dirty="0"/>
              <a:t>to </a:t>
            </a:r>
            <a:r>
              <a:rPr lang="en-US" dirty="0" smtClean="0"/>
              <a:t>Save </a:t>
            </a:r>
            <a:r>
              <a:rPr lang="en-US" dirty="0"/>
              <a:t>the </a:t>
            </a:r>
            <a:r>
              <a:rPr lang="en-US" dirty="0" smtClean="0"/>
              <a:t>Staged </a:t>
            </a:r>
            <a:r>
              <a:rPr lang="en-US" dirty="0"/>
              <a:t>C</a:t>
            </a:r>
            <a:r>
              <a:rPr lang="en-US" dirty="0" smtClean="0"/>
              <a:t>hanges</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68804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a:xfrm>
            <a:off x="677333" y="1396503"/>
            <a:ext cx="14898624" cy="24325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git versioning you should ultimately push the local git repository to a shared remote git repository.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3377740" y="3307246"/>
            <a:ext cx="9500521" cy="4687639"/>
          </a:xfrm>
          <a:prstGeom prst="rect">
            <a:avLst/>
          </a:prstGeom>
          <a:ln>
            <a:solidFill>
              <a:schemeClr val="accent1"/>
            </a:solidFill>
          </a:ln>
        </p:spPr>
      </p:pic>
    </p:spTree>
    <p:extLst>
      <p:ext uri="{BB962C8B-B14F-4D97-AF65-F5344CB8AC3E}">
        <p14:creationId xmlns:p14="http://schemas.microsoft.com/office/powerpoint/2010/main" val="151123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Move out of the Workstation </a:t>
            </a:r>
            <a:r>
              <a:rPr lang="en-US" dirty="0"/>
              <a:t>C</a:t>
            </a:r>
            <a:r>
              <a:rPr lang="en-US" dirty="0" smtClean="0"/>
              <a:t>ookbook</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420377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Courier New" panose="02070309020205020404" pitchFamily="49" charset="0"/>
                <a:cs typeface="Courier New" panose="02070309020205020404" pitchFamily="49" charset="0"/>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Courier New" panose="02070309020205020404" pitchFamily="49" charset="0"/>
                <a:cs typeface="Courier New" panose="02070309020205020404" pitchFamily="49" charset="0"/>
              </a:rPr>
              <a:t>"</a:t>
            </a:r>
            <a:r>
              <a:rPr lang="en-US" sz="3200" b="1" dirty="0" err="1">
                <a:latin typeface="Courier New" panose="02070309020205020404" pitchFamily="49" charset="0"/>
                <a:cs typeface="Courier New" panose="02070309020205020404" pitchFamily="49" charset="0"/>
              </a:rPr>
              <a:t>server.rb</a:t>
            </a:r>
            <a:r>
              <a:rPr lang="en-US" sz="3200" dirty="0">
                <a:latin typeface="Courier New" panose="02070309020205020404" pitchFamily="49" charset="0"/>
                <a:cs typeface="Courier New" panose="02070309020205020404" pitchFamily="49" charset="0"/>
              </a:rPr>
              <a:t>"</a:t>
            </a:r>
            <a:r>
              <a:rPr lang="en-US" sz="3200" dirty="0"/>
              <a:t> with the policy:</a:t>
            </a:r>
          </a:p>
          <a:p>
            <a:pPr lvl="1" algn="l">
              <a:lnSpc>
                <a:spcPct val="120000"/>
              </a:lnSpc>
            </a:pPr>
            <a:r>
              <a:rPr lang="en-US" sz="2667" dirty="0">
                <a:solidFill>
                  <a:schemeClr val="tx1">
                    <a:lumMod val="75000"/>
                  </a:schemeClr>
                </a:solidFill>
                <a:latin typeface="+mj-lt"/>
                <a:cs typeface="Courier New" panose="02070309020205020404" pitchFamily="49" charset="0"/>
              </a:rPr>
              <a:t>The package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installed.</a:t>
            </a:r>
          </a:p>
          <a:p>
            <a:pPr lvl="1" algn="l">
              <a:lnSpc>
                <a:spcPct val="120000"/>
              </a:lnSpc>
            </a:pPr>
            <a:r>
              <a:rPr lang="en-US" sz="2667" dirty="0">
                <a:solidFill>
                  <a:schemeClr val="tx1">
                    <a:lumMod val="75000"/>
                  </a:schemeClr>
                </a:solidFill>
                <a:latin typeface="+mj-lt"/>
                <a:cs typeface="Courier New" panose="02070309020205020404" pitchFamily="49" charset="0"/>
              </a:rPr>
              <a:t>The file named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a:t>
            </a:r>
            <a:r>
              <a:rPr lang="en-US" sz="2667" dirty="0" err="1">
                <a:solidFill>
                  <a:schemeClr val="tx1">
                    <a:lumMod val="75000"/>
                  </a:schemeClr>
                </a:solidFill>
                <a:latin typeface="+mj-lt"/>
                <a:cs typeface="Courier New" panose="02070309020205020404" pitchFamily="49" charset="0"/>
              </a:rPr>
              <a:t>var</a:t>
            </a:r>
            <a:r>
              <a:rPr lang="en-US" sz="2667" dirty="0">
                <a:solidFill>
                  <a:schemeClr val="tx1">
                    <a:lumMod val="75000"/>
                  </a:schemeClr>
                </a:solidFill>
                <a:latin typeface="+mj-lt"/>
                <a:cs typeface="Courier New" panose="02070309020205020404" pitchFamily="49" charset="0"/>
              </a:rPr>
              <a:t>/www/html/</a:t>
            </a:r>
            <a:r>
              <a:rPr lang="en-US" sz="2667" dirty="0" err="1" smtClean="0">
                <a:solidFill>
                  <a:schemeClr val="tx1">
                    <a:lumMod val="75000"/>
                  </a:schemeClr>
                </a:solidFill>
                <a:latin typeface="+mj-lt"/>
                <a:cs typeface="Courier New" panose="02070309020205020404" pitchFamily="49" charset="0"/>
              </a:rPr>
              <a:t>index.html</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created with the content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&lt;</a:t>
            </a:r>
            <a:r>
              <a:rPr lang="en-US" sz="2667" dirty="0">
                <a:solidFill>
                  <a:schemeClr val="tx1">
                    <a:lumMod val="75000"/>
                  </a:schemeClr>
                </a:solidFill>
                <a:latin typeface="+mj-lt"/>
                <a:cs typeface="Courier New" panose="02070309020205020404" pitchFamily="49" charset="0"/>
              </a:rPr>
              <a:t>h1&gt;Hello, world!&lt;/h1</a:t>
            </a:r>
            <a:r>
              <a:rPr lang="en-US" sz="2667" dirty="0" smtClean="0">
                <a:solidFill>
                  <a:schemeClr val="tx1">
                    <a:lumMod val="75000"/>
                  </a:schemeClr>
                </a:solidFill>
                <a:latin typeface="+mj-lt"/>
                <a:cs typeface="Courier New" panose="02070309020205020404" pitchFamily="49" charset="0"/>
              </a:rPr>
              <a:t>&gt;</a:t>
            </a:r>
            <a:r>
              <a:rPr lang="uk-UA" sz="2667" dirty="0" smtClean="0">
                <a:solidFill>
                  <a:schemeClr val="tx1">
                    <a:lumMod val="75000"/>
                  </a:schemeClr>
                </a:solidFill>
                <a:latin typeface="+mj-lt"/>
                <a:cs typeface="Courier New" panose="02070309020205020404" pitchFamily="49" charset="0"/>
              </a:rPr>
              <a:t>'</a:t>
            </a:r>
            <a:endParaRPr lang="en-US" sz="2667" dirty="0">
              <a:solidFill>
                <a:schemeClr val="tx1">
                  <a:lumMod val="75000"/>
                </a:schemeClr>
              </a:solidFill>
              <a:latin typeface="+mj-lt"/>
              <a:cs typeface="Courier New" panose="02070309020205020404" pitchFamily="49" charset="0"/>
            </a:endParaRPr>
          </a:p>
          <a:p>
            <a:pPr lvl="1" algn="l">
              <a:lnSpc>
                <a:spcPct val="120000"/>
              </a:lnSpc>
            </a:pPr>
            <a:r>
              <a:rPr lang="en-US" sz="2667" dirty="0">
                <a:solidFill>
                  <a:schemeClr val="tx1">
                    <a:lumMod val="75000"/>
                  </a:schemeClr>
                </a:solidFill>
                <a:latin typeface="+mj-lt"/>
                <a:cs typeface="Courier New" panose="02070309020205020404" pitchFamily="49" charset="0"/>
              </a:rPr>
              <a:t>The service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a:t>
            </a:r>
            <a:r>
              <a:rPr lang="en-US" sz="2667" dirty="0" smtClean="0">
                <a:solidFill>
                  <a:schemeClr val="tx1">
                    <a:lumMod val="75000"/>
                  </a:schemeClr>
                </a:solidFill>
                <a:latin typeface="+mj-lt"/>
                <a:cs typeface="Courier New" panose="02070309020205020404" pitchFamily="49" charset="0"/>
              </a:rPr>
              <a:t>started and enabled.</a:t>
            </a:r>
            <a:endParaRPr lang="en-US" sz="2667" dirty="0">
              <a:solidFill>
                <a:schemeClr val="tx1">
                  <a:lumMod val="75000"/>
                </a:schemeClr>
              </a:solidFill>
              <a:latin typeface="+mj-lt"/>
              <a:cs typeface="Courier New" panose="02070309020205020404" pitchFamily="49" charset="0"/>
            </a:endParaRPr>
          </a:p>
          <a:p>
            <a:pPr marL="457189" indent="-457189">
              <a:lnSpc>
                <a:spcPct val="120000"/>
              </a:lnSpc>
              <a:buFont typeface="Wingdings" charset="2"/>
              <a:buChar char="q"/>
            </a:pPr>
            <a:r>
              <a:rPr lang="en-US" sz="3200" dirty="0" smtClean="0"/>
              <a:t>Apply the recipe with </a:t>
            </a:r>
            <a:r>
              <a:rPr lang="en-US" sz="3200" dirty="0" smtClean="0">
                <a:latin typeface="+mj-lt"/>
                <a:cs typeface="Courier New" panose="02070309020205020404" pitchFamily="49" charset="0"/>
              </a:rPr>
              <a:t>chef-apply</a:t>
            </a:r>
          </a:p>
          <a:p>
            <a:pPr marL="457189" indent="-457189">
              <a:lnSpc>
                <a:spcPct val="120000"/>
              </a:lnSpc>
              <a:buFont typeface="Wingdings" charset="2"/>
              <a:buChar char="q"/>
            </a:pPr>
            <a:r>
              <a:rPr lang="en-US" sz="3200" dirty="0" smtClean="0"/>
              <a:t>Verify the site is available by running </a:t>
            </a:r>
            <a:r>
              <a:rPr lang="en-US" sz="3200" b="1" dirty="0" smtClean="0">
                <a:latin typeface="Courier New" panose="02070309020205020404" pitchFamily="49" charset="0"/>
                <a:cs typeface="Courier New" panose="02070309020205020404" pitchFamily="49" charset="0"/>
              </a:rPr>
              <a:t>curl </a:t>
            </a:r>
            <a:r>
              <a:rPr lang="en-US" sz="3200" b="1" dirty="0" err="1" smtClean="0">
                <a:latin typeface="Courier New" panose="02070309020205020404" pitchFamily="49" charset="0"/>
                <a:cs typeface="Courier New" panose="02070309020205020404" pitchFamily="49" charset="0"/>
              </a:rPr>
              <a:t>localhost</a:t>
            </a:r>
            <a:endParaRPr lang="en-US" sz="2667" b="1"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489562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a:t>Compiling Cookbooks...</a:t>
            </a:r>
          </a:p>
          <a:p>
            <a:r>
              <a:rPr lang="en-US" sz="2300" dirty="0"/>
              <a:t>Recipe: </a:t>
            </a:r>
            <a:r>
              <a:rPr lang="en-US" sz="2300" dirty="0" err="1"/>
              <a:t>code_generator</a:t>
            </a:r>
            <a:r>
              <a:rPr lang="en-US" sz="2300" dirty="0"/>
              <a:t>::cookbook</a:t>
            </a:r>
          </a:p>
          <a:p>
            <a:r>
              <a:rPr lang="en-US" sz="2300" dirty="0"/>
              <a:t>  * directory[</a:t>
            </a:r>
            <a:r>
              <a:rPr lang="en-US" sz="2300" dirty="0" smtClean="0"/>
              <a:t>/home/chef/</a:t>
            </a:r>
            <a:r>
              <a:rPr lang="en-US" sz="2300" dirty="0"/>
              <a:t>apache] action create</a:t>
            </a:r>
          </a:p>
          <a:p>
            <a:r>
              <a:rPr lang="en-US" sz="2300" dirty="0"/>
              <a:t>    - create new directory /home/chef</a:t>
            </a:r>
          </a:p>
          <a:p>
            <a:r>
              <a:rPr lang="en-US" sz="2300" dirty="0"/>
              <a:t>  * template[/home/chef</a:t>
            </a:r>
            <a:r>
              <a:rPr lang="en-US" sz="2300" dirty="0" smtClean="0"/>
              <a:t>/apache/</a:t>
            </a:r>
            <a:r>
              <a:rPr lang="en-US" sz="2300" dirty="0" err="1" smtClean="0"/>
              <a:t>metadata.rb</a:t>
            </a:r>
            <a:r>
              <a:rPr lang="en-US" sz="2300" dirty="0"/>
              <a:t>] action </a:t>
            </a:r>
            <a:r>
              <a:rPr lang="en-US" sz="2300" dirty="0" err="1"/>
              <a:t>create_if_missing</a:t>
            </a:r>
            <a:endParaRPr lang="en-US" sz="2300" dirty="0"/>
          </a:p>
          <a:p>
            <a:r>
              <a:rPr lang="en-US" sz="2300" dirty="0"/>
              <a:t>    - create new file /home/</a:t>
            </a:r>
            <a:r>
              <a:rPr lang="en-US" sz="2300" dirty="0" smtClean="0"/>
              <a:t>chef/apache/</a:t>
            </a:r>
            <a:r>
              <a:rPr lang="en-US" sz="2300" dirty="0" err="1"/>
              <a:t>metadata.rb</a:t>
            </a:r>
            <a:endParaRPr lang="en-US" sz="2300" dirty="0"/>
          </a:p>
          <a:p>
            <a:r>
              <a:rPr lang="en-US" sz="2300" dirty="0"/>
              <a:t>    - update content in file /home/</a:t>
            </a:r>
            <a:r>
              <a:rPr lang="en-US" sz="2300" dirty="0" smtClean="0"/>
              <a:t>chef/apache/</a:t>
            </a:r>
            <a:r>
              <a:rPr lang="en-US" sz="2300" dirty="0" err="1"/>
              <a:t>metadata.rb</a:t>
            </a:r>
            <a:r>
              <a:rPr lang="en-US" sz="2300" dirty="0"/>
              <a:t> from none to bd85d3</a:t>
            </a:r>
          </a:p>
          <a:p>
            <a:r>
              <a:rPr lang="en-US" sz="2300" dirty="0"/>
              <a:t>    (diff output suppressed by </a:t>
            </a:r>
            <a:r>
              <a:rPr lang="en-US" sz="2300" dirty="0" err="1"/>
              <a:t>config</a:t>
            </a:r>
            <a:r>
              <a:rPr lang="en-US" sz="2300" dirty="0"/>
              <a:t>)</a:t>
            </a:r>
          </a:p>
          <a:p>
            <a:r>
              <a:rPr lang="en-US" sz="2300" dirty="0"/>
              <a:t>  * template[/home/chef</a:t>
            </a:r>
            <a:r>
              <a:rPr lang="en-US" sz="2300" dirty="0" smtClean="0"/>
              <a:t>/apache/</a:t>
            </a:r>
            <a:r>
              <a:rPr lang="en-US" sz="2300" dirty="0" err="1" smtClean="0"/>
              <a:t>README.md</a:t>
            </a:r>
            <a:r>
              <a:rPr lang="en-US" sz="2300" dirty="0"/>
              <a:t>] action </a:t>
            </a:r>
            <a:r>
              <a:rPr lang="en-US" sz="2300" dirty="0" err="1"/>
              <a:t>create_if_missing</a:t>
            </a:r>
            <a:endParaRPr lang="en-US" sz="2300" dirty="0"/>
          </a:p>
          <a:p>
            <a:r>
              <a:rPr lang="en-US" sz="2300" dirty="0"/>
              <a:t>    - create new file /home/</a:t>
            </a:r>
            <a:r>
              <a:rPr lang="en-US" sz="2300" dirty="0" smtClean="0"/>
              <a:t>chef/apache/</a:t>
            </a:r>
            <a:r>
              <a:rPr lang="en-US" sz="2300" dirty="0" err="1"/>
              <a:t>README.md</a:t>
            </a:r>
            <a:endParaRPr lang="en-US" sz="2300" dirty="0"/>
          </a:p>
          <a:p>
            <a:r>
              <a:rPr lang="en-US" sz="2300" dirty="0"/>
              <a:t>    - update content in file /home/chef/apache/</a:t>
            </a:r>
            <a:r>
              <a:rPr lang="en-US" sz="2300" dirty="0" err="1"/>
              <a:t>README.md</a:t>
            </a:r>
            <a:r>
              <a:rPr lang="en-US" sz="2300" dirty="0"/>
              <a:t> from none to 44d165</a:t>
            </a:r>
          </a:p>
          <a:p>
            <a:r>
              <a:rPr lang="en-US" sz="2300" dirty="0"/>
              <a:t>    (diff output suppressed by </a:t>
            </a:r>
            <a:r>
              <a:rPr lang="en-US" sz="2300" dirty="0" err="1"/>
              <a:t>config</a:t>
            </a:r>
            <a:r>
              <a:rPr lang="en-US" sz="2300" dirty="0"/>
              <a:t>)</a:t>
            </a:r>
          </a:p>
          <a:p>
            <a:r>
              <a:rPr lang="en-US" sz="2300" dirty="0"/>
              <a:t>  * </a:t>
            </a:r>
            <a:r>
              <a:rPr lang="en-US" sz="2300" dirty="0" err="1"/>
              <a:t>cookbook_file</a:t>
            </a:r>
            <a:r>
              <a:rPr lang="en-US" sz="2300" dirty="0"/>
              <a:t>[/home/chef/apache/</a:t>
            </a:r>
            <a:r>
              <a:rPr lang="en-US" sz="2300" dirty="0" err="1"/>
              <a:t>chefignore</a:t>
            </a:r>
            <a:r>
              <a:rPr lang="en-US" sz="2300" dirty="0"/>
              <a:t>] action </a:t>
            </a:r>
            <a:r>
              <a:rPr lang="en-US" sz="2300" dirty="0" smtClean="0"/>
              <a:t>create</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cookbook 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816554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Apache Recipe</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uk-UA" dirty="0" smtClean="0"/>
              <a:t>'</a:t>
            </a:r>
            <a:r>
              <a:rPr lang="en-US" dirty="0" err="1" smtClean="0">
                <a:solidFill>
                  <a:schemeClr val="tx1">
                    <a:lumMod val="75000"/>
                  </a:schemeClr>
                </a:solidFill>
              </a:rPr>
              <a:t>httpd</a:t>
            </a:r>
            <a:r>
              <a:rPr lang="uk-UA" dirty="0" smtClean="0"/>
              <a:t>'</a:t>
            </a:r>
            <a:endParaRPr lang="en-US" dirty="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a:t>
            </a:r>
            <a:r>
              <a:rPr lang="uk-UA" dirty="0" smtClean="0"/>
              <a:t>'</a:t>
            </a:r>
            <a:r>
              <a:rPr lang="en-US" dirty="0" smtClean="0"/>
              <a:t>&lt;h1&gt;Hello, world!&lt;/h1&gt;</a:t>
            </a:r>
            <a:r>
              <a:rPr lang="uk-UA" dirty="0" smtClean="0"/>
              <a:t>'</a:t>
            </a:r>
            <a:endParaRPr lang="en-US" dirty="0" smtClean="0"/>
          </a:p>
          <a:p>
            <a:r>
              <a:rPr lang="en-US" dirty="0" smtClean="0"/>
              <a:t>end</a:t>
            </a:r>
            <a:endParaRPr lang="en-US" dirty="0"/>
          </a:p>
          <a:p>
            <a:endParaRPr lang="en-US" dirty="0"/>
          </a:p>
          <a:p>
            <a:r>
              <a:rPr lang="en-US" dirty="0"/>
              <a:t>service </a:t>
            </a:r>
            <a:r>
              <a:rPr lang="uk-UA" dirty="0" smtClean="0"/>
              <a:t>'</a:t>
            </a:r>
            <a:r>
              <a:rPr lang="en-US" dirty="0" err="1" smtClean="0">
                <a:solidFill>
                  <a:schemeClr val="tx1">
                    <a:lumMod val="75000"/>
                  </a:schemeClr>
                </a:solidFill>
              </a:rPr>
              <a:t>httpd</a:t>
            </a:r>
            <a:r>
              <a:rPr lang="uk-UA" dirty="0" smtClean="0"/>
              <a:t>'</a:t>
            </a:r>
            <a:r>
              <a:rPr lang="en-US" dirty="0" smtClean="0"/>
              <a:t> </a:t>
            </a:r>
            <a:r>
              <a:rPr lang="en-US" dirty="0"/>
              <a:t>do</a:t>
            </a:r>
          </a:p>
          <a:p>
            <a:r>
              <a:rPr lang="en-US" dirty="0"/>
              <a:t>  action </a:t>
            </a:r>
            <a:r>
              <a:rPr lang="en-US" b="1" dirty="0"/>
              <a:t>[ :enable, :start ]</a:t>
            </a:r>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546444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sz="2200" dirty="0"/>
              <a:t>Recipe: (chef-apply cookbook)::(chef-apply recipe)</a:t>
            </a:r>
          </a:p>
          <a:p>
            <a:r>
              <a:rPr lang="en-US" sz="2200" dirty="0"/>
              <a:t>  * </a:t>
            </a:r>
            <a:r>
              <a:rPr lang="en-US" sz="2200" dirty="0" err="1"/>
              <a:t>yum_package</a:t>
            </a:r>
            <a:r>
              <a:rPr lang="en-US" sz="2200" dirty="0"/>
              <a:t>[httpd] action install</a:t>
            </a:r>
          </a:p>
          <a:p>
            <a:r>
              <a:rPr lang="en-US" sz="2200" dirty="0"/>
              <a:t>    - install version 2.2.15-47.el6.centos of package httpd</a:t>
            </a:r>
          </a:p>
          <a:p>
            <a:r>
              <a:rPr lang="en-US" sz="2200" dirty="0"/>
              <a:t>  * file[/var/www/html/index.html] action create</a:t>
            </a:r>
          </a:p>
          <a:p>
            <a:r>
              <a:rPr lang="en-US" sz="2200" dirty="0"/>
              <a:t>    - create new file /var/www/html/index.html</a:t>
            </a:r>
          </a:p>
          <a:p>
            <a:r>
              <a:rPr lang="en-US" sz="2200" dirty="0"/>
              <a:t>    - update content in file /var/www/html/index.html from none to 17d291</a:t>
            </a:r>
          </a:p>
          <a:p>
            <a:r>
              <a:rPr lang="en-US" sz="2200" dirty="0"/>
              <a:t>    --- /var/www/html/index.html        2015-09-14 22:57:21.151137524 +0000</a:t>
            </a:r>
          </a:p>
          <a:p>
            <a:r>
              <a:rPr lang="en-US" sz="2200" dirty="0"/>
              <a:t>    +++ /var/www/html/.index.html20150914-2132-n4lsm6   2015-09-14 22:57:21.150137524 +0000</a:t>
            </a:r>
          </a:p>
          <a:p>
            <a:r>
              <a:rPr lang="en-US" sz="2200" dirty="0"/>
              <a:t>    @@ -1 +1,2 @@</a:t>
            </a:r>
          </a:p>
          <a:p>
            <a:r>
              <a:rPr lang="en-US" sz="2200" dirty="0"/>
              <a:t>    +&lt;h1&gt;Hello, world!&lt;/h1&gt;</a:t>
            </a:r>
          </a:p>
          <a:p>
            <a:r>
              <a:rPr lang="en-US" sz="2200" dirty="0"/>
              <a:t>  * service[httpd] action enable</a:t>
            </a:r>
          </a:p>
          <a:p>
            <a:r>
              <a:rPr lang="en-US" sz="2200" dirty="0"/>
              <a:t>    - enable service service[httpd]</a:t>
            </a:r>
          </a:p>
          <a:p>
            <a:r>
              <a:rPr lang="en-US" sz="2200" dirty="0"/>
              <a:t>  * service[httpd] action </a:t>
            </a:r>
            <a:r>
              <a:rPr lang="en-US" sz="2200" dirty="0" smtClean="0"/>
              <a:t>start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173418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426679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11" name="Subtitle 2"/>
          <p:cNvSpPr>
            <a:spLocks noGrp="1"/>
          </p:cNvSpPr>
          <p:nvPr>
            <p:ph type="subTitle" idx="1"/>
          </p:nvPr>
        </p:nvSpPr>
        <p:spPr/>
        <p:txBody>
          <a:bodyPr/>
          <a:lstStyle/>
          <a:p>
            <a:r>
              <a:rPr lang="en-US" dirty="0" smtClean="0">
                <a:latin typeface="+mj-lt"/>
              </a:rPr>
              <a:t>$ cd apache</a:t>
            </a:r>
          </a:p>
          <a:p>
            <a:r>
              <a:rPr lang="en-US" dirty="0" smtClean="0">
                <a:latin typeface="+mj-lt"/>
              </a:rPr>
              <a:t>$ </a:t>
            </a:r>
            <a:r>
              <a:rPr lang="en-US" dirty="0" err="1" smtClean="0">
                <a:latin typeface="+mj-lt"/>
              </a:rPr>
              <a:t>git</a:t>
            </a:r>
            <a:r>
              <a:rPr lang="en-US" dirty="0" smtClean="0">
                <a:latin typeface="+mj-lt"/>
              </a:rPr>
              <a:t> </a:t>
            </a:r>
            <a:r>
              <a:rPr lang="en-US" dirty="0" err="1" smtClean="0">
                <a:latin typeface="+mj-lt"/>
              </a:rPr>
              <a:t>init</a:t>
            </a:r>
            <a:r>
              <a:rPr lang="en-US" dirty="0" smtClean="0">
                <a:latin typeface="+mj-lt"/>
              </a:rPr>
              <a:t> </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commit -m "Initial Apache Cookbook"</a:t>
            </a:r>
            <a:endParaRPr lang="en-US" dirty="0">
              <a:latin typeface="+mj-lt"/>
            </a:endParaRPr>
          </a:p>
        </p:txBody>
      </p:sp>
      <p:sp>
        <p:nvSpPr>
          <p:cNvPr id="4" name="Footer Placeholder 3"/>
          <p:cNvSpPr>
            <a:spLocks noGrp="1"/>
          </p:cNvSpPr>
          <p:nvPr>
            <p:ph type="ftr" sz="quarter" idx="4294967295"/>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4294967295"/>
          </p:nvPr>
        </p:nvSpPr>
        <p:spPr>
          <a:xfrm>
            <a:off x="0" y="8580438"/>
            <a:ext cx="3657600" cy="485775"/>
          </a:xfrm>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483589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2147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85000" lnSpcReduction="10000"/>
          </a:bodyPr>
          <a:lstStyle/>
          <a:p>
            <a:r>
              <a:rPr lang="en-US" dirty="0" smtClean="0"/>
              <a:t>What file would you read first when examining a cookbook?</a:t>
            </a:r>
          </a:p>
          <a:p>
            <a:endParaRPr lang="en-US" dirty="0"/>
          </a:p>
          <a:p>
            <a:r>
              <a:rPr lang="en-US" dirty="0" smtClean="0"/>
              <a:t>What other recipes might you include in the apache or workstation cookbook?</a:t>
            </a:r>
          </a:p>
          <a:p>
            <a:endParaRPr lang="en-US" dirty="0"/>
          </a:p>
          <a:p>
            <a:r>
              <a:rPr lang="en-US" dirty="0" smtClean="0"/>
              <a:t>Can resources accept multiple actions?</a:t>
            </a:r>
          </a:p>
          <a:p>
            <a:endParaRPr lang="en-US" dirty="0" smtClean="0"/>
          </a:p>
          <a:p>
            <a:r>
              <a:rPr lang="en-US" dirty="0" smtClean="0"/>
              <a:t>How often would commit changes with version control?</a:t>
            </a:r>
            <a:endParaRPr lang="en-US" dirty="0"/>
          </a:p>
          <a:p>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29002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964619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74815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foo{,.`date +%</a:t>
            </a:r>
            <a:r>
              <a:rPr lang="en-US" dirty="0" err="1"/>
              <a:t>Y%m%d%H%M</a:t>
            </a:r>
            <a:r>
              <a:rPr lang="en-US" dirty="0"/>
              <a:t>`}</a:t>
            </a:r>
          </a:p>
          <a:p>
            <a:r>
              <a:rPr lang="en-US" dirty="0" smtClean="0"/>
              <a:t>or</a:t>
            </a:r>
          </a:p>
          <a:p>
            <a:r>
              <a:rPr lang="en-US" dirty="0"/>
              <a:t>$ </a:t>
            </a:r>
            <a:r>
              <a:rPr lang="en-US" dirty="0" err="1"/>
              <a:t>cp</a:t>
            </a:r>
            <a:r>
              <a:rPr lang="en-US" dirty="0"/>
              <a:t> foo{,.`date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Saving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773161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b="1" dirty="0"/>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b="1" dirty="0"/>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descr="Git-Logo-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323" y="4138772"/>
            <a:ext cx="9047354" cy="3778016"/>
          </a:xfrm>
          <a:prstGeom prst="rect">
            <a:avLst/>
          </a:prstGeom>
        </p:spPr>
      </p:pic>
    </p:spTree>
    <p:extLst>
      <p:ext uri="{BB962C8B-B14F-4D97-AF65-F5344CB8AC3E}">
        <p14:creationId xmlns:p14="http://schemas.microsoft.com/office/powerpoint/2010/main" val="55536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Courier New" panose="02070309020205020404" pitchFamily="49" charset="0"/>
              </a:rPr>
              <a:t>git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Courier New" panose="02070309020205020404" pitchFamily="49" charset="0"/>
                <a:cs typeface="Courier New" panose="02070309020205020404" pitchFamily="49" charset="0"/>
              </a:rPr>
              <a:t>	</a:t>
            </a:r>
            <a:r>
              <a:rPr lang="en-US" dirty="0" smtClean="0">
                <a:latin typeface="+mj-lt"/>
                <a:cs typeface="Courier New" panose="02070309020205020404" pitchFamily="49" charset="0"/>
              </a:rPr>
              <a:t>The package named </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git</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 is installed.</a:t>
            </a:r>
          </a:p>
          <a:p>
            <a:endParaRPr lang="en-US" dirty="0">
              <a:latin typeface="Courier New" panose="02070309020205020404" pitchFamily="49" charset="0"/>
              <a:cs typeface="Courier New" panose="02070309020205020404" pitchFamily="49" charset="0"/>
            </a:endParaRPr>
          </a:p>
          <a:p>
            <a:pPr marL="609585" indent="-609585">
              <a:buFont typeface="Wingdings" charset="2"/>
              <a:buChar char="q"/>
            </a:pPr>
            <a:r>
              <a:rPr lang="en-US" dirty="0" smtClean="0"/>
              <a:t>Then apply this recipe with </a:t>
            </a:r>
            <a:r>
              <a:rPr lang="en-US" dirty="0" smtClean="0">
                <a:latin typeface="+mj-lt"/>
                <a:cs typeface="Courier New" panose="02070309020205020404" pitchFamily="49" charset="0"/>
              </a:rPr>
              <a:t>chef-apply.</a:t>
            </a:r>
            <a:endParaRPr lang="en-US" dirty="0">
              <a:latin typeface="+mj-lt"/>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411781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a:t>package </a:t>
            </a:r>
            <a:r>
              <a:rPr lang="uk-UA" dirty="0" smtClean="0"/>
              <a:t>'</a:t>
            </a:r>
            <a:r>
              <a:rPr lang="en-US" dirty="0" smtClean="0"/>
              <a:t>nano</a:t>
            </a:r>
            <a:r>
              <a:rPr lang="uk-UA" dirty="0" smtClean="0"/>
              <a:t>'</a:t>
            </a:r>
            <a:endParaRPr lang="en-US" dirty="0"/>
          </a:p>
          <a:p>
            <a:r>
              <a:rPr lang="en-US" dirty="0"/>
              <a:t>package </a:t>
            </a:r>
            <a:r>
              <a:rPr lang="uk-UA" dirty="0" smtClean="0"/>
              <a:t>'</a:t>
            </a:r>
            <a:r>
              <a:rPr lang="en-US" dirty="0" smtClean="0"/>
              <a:t>vim</a:t>
            </a:r>
            <a:r>
              <a:rPr lang="uk-UA" dirty="0" smtClean="0"/>
              <a:t>'</a:t>
            </a:r>
            <a:endParaRPr lang="en-US" dirty="0"/>
          </a:p>
          <a:p>
            <a:r>
              <a:rPr lang="en-US" dirty="0"/>
              <a:t>package </a:t>
            </a:r>
            <a:r>
              <a:rPr lang="uk-UA" dirty="0" smtClean="0"/>
              <a:t>'</a:t>
            </a:r>
            <a:r>
              <a:rPr lang="en-US" dirty="0" smtClean="0"/>
              <a:t>emacs</a:t>
            </a:r>
            <a:r>
              <a:rPr lang="uk-UA" dirty="0" smtClean="0"/>
              <a:t>'</a:t>
            </a:r>
            <a:endParaRPr lang="en-US" dirty="0"/>
          </a:p>
          <a:p>
            <a:endParaRPr lang="en-US" dirty="0"/>
          </a:p>
          <a:p>
            <a:r>
              <a:rPr lang="en-US" dirty="0" smtClean="0"/>
              <a:t>package </a:t>
            </a:r>
            <a:r>
              <a:rPr lang="uk-UA" dirty="0" smtClean="0"/>
              <a:t>'</a:t>
            </a:r>
            <a:r>
              <a:rPr lang="en-US" dirty="0" smtClean="0"/>
              <a:t>tree</a:t>
            </a:r>
            <a:r>
              <a:rPr lang="uk-UA" dirty="0" smtClean="0"/>
              <a:t>'</a:t>
            </a:r>
            <a:endParaRPr lang="en-US" dirty="0" smtClean="0"/>
          </a:p>
          <a:p>
            <a:r>
              <a:rPr lang="en-US" dirty="0" smtClean="0"/>
              <a:t>package </a:t>
            </a:r>
            <a:r>
              <a:rPr lang="uk-UA" dirty="0" smtClean="0"/>
              <a:t>'</a:t>
            </a:r>
            <a:r>
              <a:rPr lang="en-US" dirty="0" smtClean="0"/>
              <a:t>git</a:t>
            </a:r>
            <a:r>
              <a:rPr lang="uk-UA" dirty="0" smtClean="0"/>
              <a:t>'</a:t>
            </a:r>
            <a:endParaRPr lang="en-US" dirty="0" smtClean="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a:t>
            </a:r>
            <a:r>
              <a:rPr lang="en-US" dirty="0"/>
              <a:t>of ..</a:t>
            </a:r>
            <a:r>
              <a:rPr lang="en-US" dirty="0" smtClean="0"/>
              <a:t>.</a:t>
            </a:r>
            <a:r>
              <a:rPr lang="uk-UA" dirty="0" smtClean="0"/>
              <a:t>'</a:t>
            </a:r>
            <a:endParaRPr lang="en-US" dirty="0"/>
          </a:p>
          <a:p>
            <a:r>
              <a:rPr lang="en-US" dirty="0" smtClean="0"/>
              <a:t>end</a:t>
            </a:r>
            <a:endParaRPr lang="en-US" dirty="0"/>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35042" y="5071002"/>
            <a:ext cx="14404273" cy="626533"/>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49013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Recipe: (chef-apply cookbook)::(chef-apply recipe)</a:t>
            </a:r>
          </a:p>
          <a:p>
            <a:r>
              <a:rPr lang="en-US" dirty="0" smtClean="0"/>
              <a:t>  * </a:t>
            </a:r>
            <a:r>
              <a:rPr lang="en-US" dirty="0" err="1" smtClean="0"/>
              <a:t>yum_package</a:t>
            </a:r>
            <a:r>
              <a:rPr lang="en-US" dirty="0" smtClean="0"/>
              <a:t>[</a:t>
            </a:r>
            <a:r>
              <a:rPr lang="en-US" dirty="0" err="1" smtClean="0"/>
              <a:t>nano</a:t>
            </a:r>
            <a:r>
              <a:rPr lang="en-US" dirty="0" smtClean="0"/>
              <a:t>] action install (up to date)</a:t>
            </a:r>
          </a:p>
          <a:p>
            <a:r>
              <a:rPr lang="en-US" dirty="0" smtClean="0"/>
              <a:t>  * </a:t>
            </a:r>
            <a:r>
              <a:rPr lang="en-US" dirty="0" err="1" smtClean="0"/>
              <a:t>yum_package</a:t>
            </a:r>
            <a:r>
              <a:rPr lang="en-US" dirty="0" smtClean="0"/>
              <a:t>[vim] action install (up to date)</a:t>
            </a:r>
          </a:p>
          <a:p>
            <a:r>
              <a:rPr lang="en-US" dirty="0" smtClean="0"/>
              <a:t>  * </a:t>
            </a:r>
            <a:r>
              <a:rPr lang="en-US" dirty="0" err="1" smtClean="0"/>
              <a:t>yum_package</a:t>
            </a:r>
            <a:r>
              <a:rPr lang="en-US" dirty="0" smtClean="0"/>
              <a:t>[emacs] action install (up to date)</a:t>
            </a:r>
          </a:p>
          <a:p>
            <a:r>
              <a:rPr lang="en-US" dirty="0" smtClean="0"/>
              <a:t>  * </a:t>
            </a:r>
            <a:r>
              <a:rPr lang="en-US" dirty="0" err="1" smtClean="0"/>
              <a:t>yum_package</a:t>
            </a:r>
            <a:r>
              <a:rPr lang="en-US" dirty="0" smtClean="0"/>
              <a:t>[tree] action install (up to date)</a:t>
            </a:r>
          </a:p>
          <a:p>
            <a:r>
              <a:rPr lang="en-US" dirty="0" smtClean="0"/>
              <a:t>  * </a:t>
            </a:r>
            <a:r>
              <a:rPr lang="en-US" dirty="0" err="1" smtClean="0"/>
              <a:t>yum_package</a:t>
            </a:r>
            <a:r>
              <a:rPr lang="en-US" dirty="0" smtClean="0"/>
              <a:t>[</a:t>
            </a:r>
            <a:r>
              <a:rPr lang="en-US" dirty="0" err="1" smtClean="0"/>
              <a:t>git</a:t>
            </a:r>
            <a:r>
              <a:rPr lang="en-US" dirty="0" smtClean="0"/>
              <a:t>] action install</a:t>
            </a:r>
          </a:p>
          <a:p>
            <a:r>
              <a:rPr lang="en-US" dirty="0" smtClean="0"/>
              <a:t>    - install version 1.7.1-3.el6_4.1 of package </a:t>
            </a:r>
            <a:r>
              <a:rPr lang="en-US" dirty="0" err="1" smtClean="0"/>
              <a:t>git</a:t>
            </a:r>
            <a:endParaRPr lang="en-US" dirty="0" smtClean="0"/>
          </a:p>
          <a:p>
            <a:r>
              <a:rPr lang="en-US" dirty="0" smtClean="0"/>
              <a:t>  * file[/etc/</a:t>
            </a:r>
            <a:r>
              <a:rPr lang="en-US" dirty="0" err="1" smtClean="0"/>
              <a:t>motd</a:t>
            </a:r>
            <a:r>
              <a:rPr lang="en-US" dirty="0" smtClean="0"/>
              <a:t>] action create (up to date)</a:t>
            </a:r>
          </a:p>
          <a:p>
            <a:endParaRPr lang="en-US" dirty="0"/>
          </a:p>
        </p:txBody>
      </p:sp>
      <p:sp>
        <p:nvSpPr>
          <p:cNvPr id="4" name="Text Placeholder 3"/>
          <p:cNvSpPr>
            <a:spLocks noGrp="1"/>
          </p:cNvSpPr>
          <p:nvPr>
            <p:ph type="body" sz="quarter" idx="11"/>
          </p:nvPr>
        </p:nvSpPr>
        <p:spPr/>
        <p:txBody>
          <a:bodyPr/>
          <a:lstStyle/>
          <a:p>
            <a:r>
              <a:rPr lang="en-US" dirty="0" smtClean="0"/>
              <a:t>$ sudo chef-apply </a:t>
            </a:r>
            <a:r>
              <a:rPr lang="en-US" dirty="0" err="1" smtClean="0"/>
              <a:t>setup.rb</a:t>
            </a:r>
            <a:endParaRPr lang="en-US" dirty="0"/>
          </a:p>
        </p:txBody>
      </p:sp>
      <p:sp>
        <p:nvSpPr>
          <p:cNvPr id="5" name="Rectangle 4"/>
          <p:cNvSpPr/>
          <p:nvPr/>
        </p:nvSpPr>
        <p:spPr bwMode="auto">
          <a:xfrm>
            <a:off x="1107217" y="4681615"/>
            <a:ext cx="14417959" cy="5304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51798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14948</TotalTime>
  <Words>4545</Words>
  <Application>Microsoft Office PowerPoint</Application>
  <PresentationFormat>Custom</PresentationFormat>
  <Paragraphs>594</Paragraphs>
  <Slides>42</Slides>
  <Notes>42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42</vt:i4>
      </vt:variant>
    </vt:vector>
  </HeadingPairs>
  <TitlesOfParts>
    <vt:vector size="47" baseType="lpstr">
      <vt:lpstr>Arial</vt:lpstr>
      <vt:lpstr>Courier New</vt:lpstr>
      <vt:lpstr>Gill Sans MT</vt:lpstr>
      <vt:lpstr>Wingdings</vt: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GE: Create a Cookbook</vt:lpstr>
      <vt:lpstr>What is 'chef'?</vt:lpstr>
      <vt:lpstr>What can 'chef' do?</vt:lpstr>
      <vt:lpstr>Cookbooks</vt:lpstr>
      <vt:lpstr>What Can 'chef generate' Do?</vt:lpstr>
      <vt:lpstr>What Can 'chef generate cookbook' Do?</vt:lpstr>
      <vt:lpstr>GE: Let's Create a Cookbook</vt:lpstr>
      <vt:lpstr>GE: The Cookbook Has a README</vt:lpstr>
      <vt:lpstr>README.md</vt:lpstr>
      <vt:lpstr>GE: The Cookbook Has Some Metadata</vt:lpstr>
      <vt:lpstr>metadata.rb</vt:lpstr>
      <vt:lpstr>GE: Let's Take a Look at the Metadata</vt:lpstr>
      <vt:lpstr>GE: The Cookbook Has a Folder for Recipes</vt:lpstr>
      <vt:lpstr>GE: The Cookbook Has a Default Recipe</vt:lpstr>
      <vt:lpstr>GE: Copy the Recipe into the Cookbook</vt:lpstr>
      <vt:lpstr>Group Exercise: Version Control</vt:lpstr>
      <vt:lpstr>GE: Move into the Cookbook Directory</vt:lpstr>
      <vt:lpstr>GE: Initialize the Directory as a git Repository</vt:lpstr>
      <vt:lpstr>GE: Use 'git add' to Stage Files to be Committed</vt:lpstr>
      <vt:lpstr>Staging Area</vt:lpstr>
      <vt:lpstr>GE: Use 'git status' to View the Staged Files</vt:lpstr>
      <vt:lpstr>GE: Use 'git commit' to Save the Staged Changes</vt:lpstr>
      <vt:lpstr>Git Version Control</vt:lpstr>
      <vt:lpstr>GE: Move out of the Workstation Cookbook</vt:lpstr>
      <vt:lpstr>Lab: Setting up a Web Server</vt:lpstr>
      <vt:lpstr>Lab: Create a Cookbook</vt:lpstr>
      <vt:lpstr>Lab: Create Apache Recipe</vt:lpstr>
      <vt:lpstr>Lab: Apply the Server Recipe</vt:lpstr>
      <vt:lpstr>Lab: Verify That the Website is Available</vt:lpstr>
      <vt:lpstr>GE: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1883</cp:revision>
  <cp:lastPrinted>2015-02-07T23:49:10Z</cp:lastPrinted>
  <dcterms:created xsi:type="dcterms:W3CDTF">2012-09-13T17:36:07Z</dcterms:created>
  <dcterms:modified xsi:type="dcterms:W3CDTF">2015-10-27T21:28:36Z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